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43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44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45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4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50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5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55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56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57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58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59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6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61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6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63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6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6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8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71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7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73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7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75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  <p:sldMasterId id="2147483708" r:id="rId3"/>
  </p:sldMasterIdLst>
  <p:notesMasterIdLst>
    <p:notesMasterId r:id="rId80"/>
  </p:notesMasterIdLst>
  <p:handoutMasterIdLst>
    <p:handoutMasterId r:id="rId81"/>
  </p:handoutMasterIdLst>
  <p:sldIdLst>
    <p:sldId id="257" r:id="rId4"/>
    <p:sldId id="668" r:id="rId5"/>
    <p:sldId id="924" r:id="rId6"/>
    <p:sldId id="820" r:id="rId7"/>
    <p:sldId id="900" r:id="rId8"/>
    <p:sldId id="898" r:id="rId9"/>
    <p:sldId id="956" r:id="rId10"/>
    <p:sldId id="957" r:id="rId11"/>
    <p:sldId id="902" r:id="rId12"/>
    <p:sldId id="903" r:id="rId13"/>
    <p:sldId id="932" r:id="rId14"/>
    <p:sldId id="904" r:id="rId15"/>
    <p:sldId id="911" r:id="rId16"/>
    <p:sldId id="929" r:id="rId17"/>
    <p:sldId id="930" r:id="rId18"/>
    <p:sldId id="931" r:id="rId19"/>
    <p:sldId id="938" r:id="rId20"/>
    <p:sldId id="939" r:id="rId21"/>
    <p:sldId id="940" r:id="rId22"/>
    <p:sldId id="910" r:id="rId23"/>
    <p:sldId id="895" r:id="rId24"/>
    <p:sldId id="951" r:id="rId25"/>
    <p:sldId id="952" r:id="rId26"/>
    <p:sldId id="867" r:id="rId27"/>
    <p:sldId id="837" r:id="rId28"/>
    <p:sldId id="882" r:id="rId29"/>
    <p:sldId id="883" r:id="rId30"/>
    <p:sldId id="941" r:id="rId31"/>
    <p:sldId id="912" r:id="rId32"/>
    <p:sldId id="767" r:id="rId33"/>
    <p:sldId id="839" r:id="rId34"/>
    <p:sldId id="865" r:id="rId35"/>
    <p:sldId id="920" r:id="rId36"/>
    <p:sldId id="926" r:id="rId37"/>
    <p:sldId id="842" r:id="rId38"/>
    <p:sldId id="933" r:id="rId39"/>
    <p:sldId id="913" r:id="rId40"/>
    <p:sldId id="886" r:id="rId41"/>
    <p:sldId id="844" r:id="rId42"/>
    <p:sldId id="845" r:id="rId43"/>
    <p:sldId id="922" r:id="rId44"/>
    <p:sldId id="846" r:id="rId45"/>
    <p:sldId id="927" r:id="rId46"/>
    <p:sldId id="768" r:id="rId47"/>
    <p:sldId id="766" r:id="rId48"/>
    <p:sldId id="915" r:id="rId49"/>
    <p:sldId id="896" r:id="rId50"/>
    <p:sldId id="934" r:id="rId51"/>
    <p:sldId id="935" r:id="rId52"/>
    <p:sldId id="936" r:id="rId53"/>
    <p:sldId id="937" r:id="rId54"/>
    <p:sldId id="258" r:id="rId55"/>
    <p:sldId id="944" r:id="rId56"/>
    <p:sldId id="955" r:id="rId57"/>
    <p:sldId id="945" r:id="rId58"/>
    <p:sldId id="946" r:id="rId59"/>
    <p:sldId id="958" r:id="rId60"/>
    <p:sldId id="947" r:id="rId61"/>
    <p:sldId id="948" r:id="rId62"/>
    <p:sldId id="949" r:id="rId63"/>
    <p:sldId id="950" r:id="rId64"/>
    <p:sldId id="959" r:id="rId65"/>
    <p:sldId id="960" r:id="rId66"/>
    <p:sldId id="852" r:id="rId67"/>
    <p:sldId id="813" r:id="rId68"/>
    <p:sldId id="917" r:id="rId69"/>
    <p:sldId id="879" r:id="rId70"/>
    <p:sldId id="953" r:id="rId71"/>
    <p:sldId id="887" r:id="rId72"/>
    <p:sldId id="888" r:id="rId73"/>
    <p:sldId id="889" r:id="rId74"/>
    <p:sldId id="890" r:id="rId75"/>
    <p:sldId id="892" r:id="rId76"/>
    <p:sldId id="893" r:id="rId77"/>
    <p:sldId id="894" r:id="rId78"/>
    <p:sldId id="303" r:id="rId7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ller, Nancy" initials="SN" lastIdx="3" clrIdx="0">
    <p:extLst>
      <p:ext uri="{19B8F6BF-5375-455C-9EA6-DF929625EA0E}">
        <p15:presenceInfo xmlns:p15="http://schemas.microsoft.com/office/powerpoint/2012/main" userId="Scheller, Nancy" providerId="None"/>
      </p:ext>
    </p:extLst>
  </p:cmAuthor>
  <p:cmAuthor id="2" name="Brendebach, Dr. Martin" initials="BDM" lastIdx="3" clrIdx="1">
    <p:extLst>
      <p:ext uri="{19B8F6BF-5375-455C-9EA6-DF929625EA0E}">
        <p15:presenceInfo xmlns:p15="http://schemas.microsoft.com/office/powerpoint/2012/main" userId="Brendebach, Dr.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38B"/>
    <a:srgbClr val="00642D"/>
    <a:srgbClr val="008E40"/>
    <a:srgbClr val="D5E8D4"/>
    <a:srgbClr val="DBF7FD"/>
    <a:srgbClr val="CCFFCC"/>
    <a:srgbClr val="C7DDDD"/>
    <a:srgbClr val="F1FBFD"/>
    <a:srgbClr val="92BDB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5068" autoAdjust="0"/>
  </p:normalViewPr>
  <p:slideViewPr>
    <p:cSldViewPr>
      <p:cViewPr varScale="1">
        <p:scale>
          <a:sx n="73" d="100"/>
          <a:sy n="73" d="100"/>
        </p:scale>
        <p:origin x="14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5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488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commentAuthors" Target="commentAuthor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A8A3ED-4350-49EC-8AC4-073428FF9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C6EF50-39E0-4BE3-8E0B-07760C2256AD}" type="pres">
      <dgm:prSet presAssocID="{D5A8A3ED-4350-49EC-8AC4-073428FF93B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38F53B0-2071-4015-BACB-B439DA43A467}" type="presOf" srcId="{D5A8A3ED-4350-49EC-8AC4-073428FF93BF}" destId="{02C6EF50-39E0-4BE3-8E0B-07760C2256A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1.5 Begabungsförderung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1.6</a:t>
          </a:r>
          <a:r>
            <a:rPr lang="de-DE" sz="1050" b="1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baseline="0" dirty="0" err="1" smtClean="0">
              <a:solidFill>
                <a:schemeClr val="tx1"/>
              </a:solidFill>
            </a:rPr>
            <a:t>SuS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1.7 Kinderschutz und Demokratiebildung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1.8 Lehrkräftegewinnung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A22BBE6E-96FC-4784-B299-E26951D15301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1.9 allgemeine Informationen</a:t>
          </a:r>
        </a:p>
      </dgm:t>
    </dgm:pt>
    <dgm:pt modelId="{73D131A7-7DCD-4FD9-B0C1-F927D5F56254}" type="parTrans" cxnId="{572E7D9A-5299-4B8D-A72A-468FBD32B827}">
      <dgm:prSet/>
      <dgm:spPr/>
      <dgm:t>
        <a:bodyPr/>
        <a:lstStyle/>
        <a:p>
          <a:endParaRPr lang="de-DE"/>
        </a:p>
      </dgm:t>
    </dgm:pt>
    <dgm:pt modelId="{18DE8F48-24D4-4320-BD9E-EA6885B1B40C}" type="sibTrans" cxnId="{572E7D9A-5299-4B8D-A72A-468FBD32B827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6" custScaleX="6506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6" custScaleX="19913" custScaleY="11422" custLinFactX="-14879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6" custScaleX="23084" custScaleY="11422" custLinFactNeighborX="-90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6" custScaleX="19894" custScaleY="11422" custLinFactNeighborX="-2329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6" custScaleX="20050" custScaleY="11422" custLinFactNeighborX="85644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C129EB-C33B-4E6E-870F-D6AE9483BB64}" type="pres">
      <dgm:prSet presAssocID="{F9E2CFDD-AC34-4CC4-BE3C-DDACEBA4A464}" presName="parSpace" presStyleCnt="0"/>
      <dgm:spPr/>
    </dgm:pt>
    <dgm:pt modelId="{57E6A158-0EF0-46E7-B007-953D01F334C2}" type="pres">
      <dgm:prSet presAssocID="{A22BBE6E-96FC-4784-B299-E26951D15301}" presName="parTxOnly" presStyleLbl="node1" presStyleIdx="5" presStyleCnt="6" custScaleX="15955" custScaleY="11422" custLinFactX="14036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9821FD-5E81-48A0-9767-91489D1D722A}" type="presOf" srcId="{A22BBE6E-96FC-4784-B299-E26951D15301}" destId="{57E6A158-0EF0-46E7-B007-953D01F334C2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572E7D9A-5299-4B8D-A72A-468FBD32B827}" srcId="{E5C12C83-07A8-4F5B-829F-21D0228CD864}" destId="{A22BBE6E-96FC-4784-B299-E26951D15301}" srcOrd="5" destOrd="0" parTransId="{73D131A7-7DCD-4FD9-B0C1-F927D5F56254}" sibTransId="{18DE8F48-24D4-4320-BD9E-EA6885B1B40C}"/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  <dgm:cxn modelId="{A6884F38-3919-4168-A8E0-AC8E0226F0B6}" type="presParOf" srcId="{2F853A27-92CF-4429-8CC1-E8C70860D644}" destId="{B4C129EB-C33B-4E6E-870F-D6AE9483BB64}" srcOrd="9" destOrd="0" presId="urn:microsoft.com/office/officeart/2005/8/layout/hChevron3"/>
    <dgm:cxn modelId="{747ABA6F-7220-4CBC-9471-7AE6E8508F91}" type="presParOf" srcId="{2F853A27-92CF-4429-8CC1-E8C70860D644}" destId="{57E6A158-0EF0-46E7-B007-953D01F334C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Primarstufe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Berufliche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</dgm:pt>
    <dgm:pt modelId="{7A135166-7980-48CB-AA1E-4AAFB14D0728}" type="pres">
      <dgm:prSet presAssocID="{8624D2DE-9F27-43E8-BEBE-8FFDC62D3C1C}" presName="parTxOnly" presStyleLbl="node1" presStyleIdx="0" presStyleCnt="3" custScaleX="28285" custScaleY="11422" custLinFactNeighborX="-77068" custLinFactNeighborY="-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3" custScaleX="33043" custScaleY="11422" custLinFactNeighborX="8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3" custScaleX="28945" custScaleY="11422" custLinFactNeighborX="961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Primarstufe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Berufliche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</dgm:pt>
    <dgm:pt modelId="{7A135166-7980-48CB-AA1E-4AAFB14D0728}" type="pres">
      <dgm:prSet presAssocID="{8624D2DE-9F27-43E8-BEBE-8FFDC62D3C1C}" presName="parTxOnly" presStyleLbl="node1" presStyleIdx="0" presStyleCnt="3" custScaleX="28285" custScaleY="11422" custLinFactNeighborX="-77068" custLinFactNeighborY="-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3" custScaleX="33043" custScaleY="11422" custLinFactNeighborX="8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3" custScaleX="28945" custScaleY="11422" custLinFactNeighborX="961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Primarstufe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Berufliche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</dgm:pt>
    <dgm:pt modelId="{7A135166-7980-48CB-AA1E-4AAFB14D0728}" type="pres">
      <dgm:prSet presAssocID="{8624D2DE-9F27-43E8-BEBE-8FFDC62D3C1C}" presName="parTxOnly" presStyleLbl="node1" presStyleIdx="0" presStyleCnt="3" custScaleX="28285" custScaleY="11422" custLinFactNeighborX="-77068" custLinFactNeighborY="-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3" custScaleX="33043" custScaleY="11422" custLinFactNeighborX="8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3" custScaleX="28945" custScaleY="11422" custLinFactNeighborX="961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Primarstufe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Berufliche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</dgm:pt>
    <dgm:pt modelId="{7A135166-7980-48CB-AA1E-4AAFB14D0728}" type="pres">
      <dgm:prSet presAssocID="{8624D2DE-9F27-43E8-BEBE-8FFDC62D3C1C}" presName="parTxOnly" presStyleLbl="node1" presStyleIdx="0" presStyleCnt="3" custScaleX="28285" custScaleY="11422" custLinFactNeighborX="-77068" custLinFactNeighborY="-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3" custScaleX="33043" custScaleY="11422" custLinFactNeighborX="8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3" custScaleX="28945" custScaleY="11422" custLinFactNeighborX="961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Primarstufe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Berufliche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</dgm:pt>
    <dgm:pt modelId="{7A135166-7980-48CB-AA1E-4AAFB14D0728}" type="pres">
      <dgm:prSet presAssocID="{8624D2DE-9F27-43E8-BEBE-8FFDC62D3C1C}" presName="parTxOnly" presStyleLbl="node1" presStyleIdx="0" presStyleCnt="3" custScaleX="28285" custScaleY="11422" custLinFactNeighborX="-77068" custLinFactNeighborY="-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3" custScaleX="33043" custScaleY="11422" custLinFactNeighborX="8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3" custScaleX="28945" custScaleY="11422" custLinFactNeighborX="961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Primarstufe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Berufliche Schulen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</dgm:pt>
    <dgm:pt modelId="{7A135166-7980-48CB-AA1E-4AAFB14D0728}" type="pres">
      <dgm:prSet presAssocID="{8624D2DE-9F27-43E8-BEBE-8FFDC62D3C1C}" presName="parTxOnly" presStyleLbl="node1" presStyleIdx="0" presStyleCnt="3" custScaleX="28285" custScaleY="11422" custLinFactNeighborX="-77068" custLinFactNeighborY="-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3" custScaleX="33043" custScaleY="11422" custLinFactNeighborX="8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3" custScaleX="28945" custScaleY="11422" custLinFactNeighborX="961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C12C83-07A8-4F5B-829F-21D0228CD86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24D2DE-9F27-43E8-BEBE-8FFDC62D3C1C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1.1 Strategische Schulentwicklung</a:t>
          </a:r>
          <a:endParaRPr lang="de-DE" sz="1050" b="1" dirty="0">
            <a:solidFill>
              <a:schemeClr val="tx1"/>
            </a:solidFill>
          </a:endParaRPr>
        </a:p>
      </dgm:t>
    </dgm:pt>
    <dgm:pt modelId="{1ED75733-16CA-4504-95BB-B06DD4FE49B6}" type="parTrans" cxnId="{2485B684-797C-4AED-AFB5-C4E44EF2A86D}">
      <dgm:prSet/>
      <dgm:spPr/>
      <dgm:t>
        <a:bodyPr/>
        <a:lstStyle/>
        <a:p>
          <a:endParaRPr lang="de-DE"/>
        </a:p>
      </dgm:t>
    </dgm:pt>
    <dgm:pt modelId="{D32454F2-C188-4480-B383-DEA818D2A2BF}" type="sibTrans" cxnId="{2485B684-797C-4AED-AFB5-C4E44EF2A86D}">
      <dgm:prSet/>
      <dgm:spPr/>
      <dgm:t>
        <a:bodyPr/>
        <a:lstStyle/>
        <a:p>
          <a:endParaRPr lang="de-DE"/>
        </a:p>
      </dgm:t>
    </dgm:pt>
    <dgm:pt modelId="{D7DF17F3-E476-418F-85EA-D4A681208370}">
      <dgm:prSet phldrT="[Text]" custT="1"/>
      <dgm:spPr>
        <a:solidFill>
          <a:srgbClr val="8EC38B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1.2 Sozialindex, Schulbudget, SCP</a:t>
          </a:r>
          <a:endParaRPr lang="de-DE" sz="1050" b="1" dirty="0">
            <a:solidFill>
              <a:schemeClr val="tx1"/>
            </a:solidFill>
          </a:endParaRPr>
        </a:p>
      </dgm:t>
    </dgm:pt>
    <dgm:pt modelId="{4682A01A-4841-4C0A-A469-D10369551A1F}" type="parTrans" cxnId="{A599A34F-E5E9-43ED-AF19-1E9709D9E100}">
      <dgm:prSet/>
      <dgm:spPr/>
      <dgm:t>
        <a:bodyPr/>
        <a:lstStyle/>
        <a:p>
          <a:endParaRPr lang="de-DE"/>
        </a:p>
      </dgm:t>
    </dgm:pt>
    <dgm:pt modelId="{9AACB8F7-482F-4965-86CB-E7BDB3055B4F}" type="sibTrans" cxnId="{A599A34F-E5E9-43ED-AF19-1E9709D9E100}">
      <dgm:prSet/>
      <dgm:spPr/>
      <dgm:t>
        <a:bodyPr/>
        <a:lstStyle/>
        <a:p>
          <a:endParaRPr lang="de-DE"/>
        </a:p>
      </dgm:t>
    </dgm:pt>
    <dgm:pt modelId="{5E9AD917-0AE3-4439-B8DF-1F3AB0B26D79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1.3 Digitalisierung</a:t>
          </a:r>
          <a:endParaRPr lang="de-DE" sz="1050" b="1" dirty="0">
            <a:solidFill>
              <a:schemeClr val="tx1"/>
            </a:solidFill>
          </a:endParaRPr>
        </a:p>
      </dgm:t>
    </dgm:pt>
    <dgm:pt modelId="{DE3C5302-6D04-4736-956A-0C10002EB43D}" type="parTrans" cxnId="{38C2C43D-FC0A-4FCA-8744-46FABD6D619C}">
      <dgm:prSet/>
      <dgm:spPr/>
      <dgm:t>
        <a:bodyPr/>
        <a:lstStyle/>
        <a:p>
          <a:endParaRPr lang="de-DE"/>
        </a:p>
      </dgm:t>
    </dgm:pt>
    <dgm:pt modelId="{2CB59C9B-0C35-4561-BE9C-95316FB85CB2}" type="sibTrans" cxnId="{38C2C43D-FC0A-4FCA-8744-46FABD6D619C}">
      <dgm:prSet/>
      <dgm:spPr/>
      <dgm:t>
        <a:bodyPr/>
        <a:lstStyle/>
        <a:p>
          <a:endParaRPr lang="de-DE"/>
        </a:p>
      </dgm:t>
    </dgm:pt>
    <dgm:pt modelId="{E58A605F-4933-4891-85F7-9A710B87D957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1.4 Kompetenzförderung</a:t>
          </a:r>
        </a:p>
      </dgm:t>
    </dgm:pt>
    <dgm:pt modelId="{4C0A7D63-2CD7-4FA5-9159-71B9FE3870C2}" type="sibTrans" cxnId="{A8C32DD8-A8F6-4E7E-9D04-8716CEE89BCD}">
      <dgm:prSet/>
      <dgm:spPr/>
      <dgm:t>
        <a:bodyPr/>
        <a:lstStyle/>
        <a:p>
          <a:endParaRPr lang="de-DE"/>
        </a:p>
      </dgm:t>
    </dgm:pt>
    <dgm:pt modelId="{4B46DEBB-8C1F-452E-91F2-ACB79066176A}" type="parTrans" cxnId="{A8C32DD8-A8F6-4E7E-9D04-8716CEE89BCD}">
      <dgm:prSet/>
      <dgm:spPr/>
      <dgm:t>
        <a:bodyPr/>
        <a:lstStyle/>
        <a:p>
          <a:endParaRPr lang="de-DE"/>
        </a:p>
      </dgm:t>
    </dgm:pt>
    <dgm:pt modelId="{1B11C0C1-107D-4EC7-9A57-03B1E417F21D}">
      <dgm:prSet phldrT="[Text]" custT="1"/>
      <dgm:spPr>
        <a:solidFill>
          <a:srgbClr val="D5E8D4"/>
        </a:solidFill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…</a:t>
          </a:r>
        </a:p>
      </dgm:t>
    </dgm:pt>
    <dgm:pt modelId="{F07F4DA8-8FCE-45C1-8C37-331D06FCB788}" type="parTrans" cxnId="{B2C8FDCD-3055-4081-A22A-102DD6238FC6}">
      <dgm:prSet/>
      <dgm:spPr/>
      <dgm:t>
        <a:bodyPr/>
        <a:lstStyle/>
        <a:p>
          <a:endParaRPr lang="de-DE"/>
        </a:p>
      </dgm:t>
    </dgm:pt>
    <dgm:pt modelId="{F9E2CFDD-AC34-4CC4-BE3C-DDACEBA4A464}" type="sibTrans" cxnId="{B2C8FDCD-3055-4081-A22A-102DD6238FC6}">
      <dgm:prSet/>
      <dgm:spPr/>
      <dgm:t>
        <a:bodyPr/>
        <a:lstStyle/>
        <a:p>
          <a:endParaRPr lang="de-DE"/>
        </a:p>
      </dgm:t>
    </dgm:pt>
    <dgm:pt modelId="{2F853A27-92CF-4429-8CC1-E8C70860D644}" type="pres">
      <dgm:prSet presAssocID="{E5C12C83-07A8-4F5B-829F-21D0228CD8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35166-7980-48CB-AA1E-4AAFB14D0728}" type="pres">
      <dgm:prSet presAssocID="{8624D2DE-9F27-43E8-BEBE-8FFDC62D3C1C}" presName="parTxOnly" presStyleLbl="node1" presStyleIdx="0" presStyleCnt="5" custScaleX="23962" custScaleY="11422" custLinFactX="-33518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18870-E1C6-480D-8815-88FB51A05CAD}" type="pres">
      <dgm:prSet presAssocID="{D32454F2-C188-4480-B383-DEA818D2A2BF}" presName="parSpace" presStyleCnt="0"/>
      <dgm:spPr/>
    </dgm:pt>
    <dgm:pt modelId="{E85E4064-C992-4758-B2D1-6C21C47CD6A0}" type="pres">
      <dgm:prSet presAssocID="{D7DF17F3-E476-418F-85EA-D4A681208370}" presName="parTxOnly" presStyleLbl="node1" presStyleIdx="1" presStyleCnt="5" custScaleX="25640" custScaleY="11422" custLinFactNeighborX="-82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A39C9-E0EF-4E67-AF25-38B3D22647FB}" type="pres">
      <dgm:prSet presAssocID="{9AACB8F7-482F-4965-86CB-E7BDB3055B4F}" presName="parSpace" presStyleCnt="0"/>
      <dgm:spPr/>
    </dgm:pt>
    <dgm:pt modelId="{03837CE8-3CC3-431C-98CA-9DAF5001E897}" type="pres">
      <dgm:prSet presAssocID="{5E9AD917-0AE3-4439-B8DF-1F3AB0B26D79}" presName="parTxOnly" presStyleLbl="node1" presStyleIdx="2" presStyleCnt="5" custScaleX="19895" custScaleY="11422" custLinFactNeighborX="48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6FDB14-696A-458C-BABC-3C84AB10737D}" type="pres">
      <dgm:prSet presAssocID="{2CB59C9B-0C35-4561-BE9C-95316FB85CB2}" presName="parSpace" presStyleCnt="0"/>
      <dgm:spPr/>
    </dgm:pt>
    <dgm:pt modelId="{6A4A58E2-A065-48EA-A222-452239FE9D84}" type="pres">
      <dgm:prSet presAssocID="{E58A605F-4933-4891-85F7-9A710B87D957}" presName="parTxOnly" presStyleLbl="node1" presStyleIdx="3" presStyleCnt="5" custScaleX="23135" custScaleY="11422" custLinFactNeighborX="9281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71073-93AA-4DEE-A9ED-B4535178FF80}" type="pres">
      <dgm:prSet presAssocID="{4C0A7D63-2CD7-4FA5-9159-71B9FE3870C2}" presName="parSpace" presStyleCnt="0"/>
      <dgm:spPr/>
    </dgm:pt>
    <dgm:pt modelId="{D101AD52-8D37-4434-82BF-B93A74B82261}" type="pres">
      <dgm:prSet presAssocID="{1B11C0C1-107D-4EC7-9A57-03B1E417F21D}" presName="parTxOnly" presStyleLbl="node1" presStyleIdx="4" presStyleCnt="5" custScaleX="10527" custScaleY="11422" custLinFactX="16011" custLinFactNeighborX="100000" custLinFactNeighborY="2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AD2E67-7E54-43A6-8130-D9BF28F689AF}" type="presOf" srcId="{E58A605F-4933-4891-85F7-9A710B87D957}" destId="{6A4A58E2-A065-48EA-A222-452239FE9D84}" srcOrd="0" destOrd="0" presId="urn:microsoft.com/office/officeart/2005/8/layout/hChevron3"/>
    <dgm:cxn modelId="{7D512ECA-9785-44E2-B19A-D80BFE4DC1AA}" type="presOf" srcId="{5E9AD917-0AE3-4439-B8DF-1F3AB0B26D79}" destId="{03837CE8-3CC3-431C-98CA-9DAF5001E897}" srcOrd="0" destOrd="0" presId="urn:microsoft.com/office/officeart/2005/8/layout/hChevron3"/>
    <dgm:cxn modelId="{F379B872-D466-409E-9AE0-263EE3E25CE9}" type="presOf" srcId="{D7DF17F3-E476-418F-85EA-D4A681208370}" destId="{E85E4064-C992-4758-B2D1-6C21C47CD6A0}" srcOrd="0" destOrd="0" presId="urn:microsoft.com/office/officeart/2005/8/layout/hChevron3"/>
    <dgm:cxn modelId="{38C2C43D-FC0A-4FCA-8744-46FABD6D619C}" srcId="{E5C12C83-07A8-4F5B-829F-21D0228CD864}" destId="{5E9AD917-0AE3-4439-B8DF-1F3AB0B26D79}" srcOrd="2" destOrd="0" parTransId="{DE3C5302-6D04-4736-956A-0C10002EB43D}" sibTransId="{2CB59C9B-0C35-4561-BE9C-95316FB85CB2}"/>
    <dgm:cxn modelId="{A599A34F-E5E9-43ED-AF19-1E9709D9E100}" srcId="{E5C12C83-07A8-4F5B-829F-21D0228CD864}" destId="{D7DF17F3-E476-418F-85EA-D4A681208370}" srcOrd="1" destOrd="0" parTransId="{4682A01A-4841-4C0A-A469-D10369551A1F}" sibTransId="{9AACB8F7-482F-4965-86CB-E7BDB3055B4F}"/>
    <dgm:cxn modelId="{B2C8FDCD-3055-4081-A22A-102DD6238FC6}" srcId="{E5C12C83-07A8-4F5B-829F-21D0228CD864}" destId="{1B11C0C1-107D-4EC7-9A57-03B1E417F21D}" srcOrd="4" destOrd="0" parTransId="{F07F4DA8-8FCE-45C1-8C37-331D06FCB788}" sibTransId="{F9E2CFDD-AC34-4CC4-BE3C-DDACEBA4A464}"/>
    <dgm:cxn modelId="{EAF8B139-CCC9-4DF1-8953-33CF4EBEC415}" type="presOf" srcId="{8624D2DE-9F27-43E8-BEBE-8FFDC62D3C1C}" destId="{7A135166-7980-48CB-AA1E-4AAFB14D0728}" srcOrd="0" destOrd="0" presId="urn:microsoft.com/office/officeart/2005/8/layout/hChevron3"/>
    <dgm:cxn modelId="{2485B684-797C-4AED-AFB5-C4E44EF2A86D}" srcId="{E5C12C83-07A8-4F5B-829F-21D0228CD864}" destId="{8624D2DE-9F27-43E8-BEBE-8FFDC62D3C1C}" srcOrd="0" destOrd="0" parTransId="{1ED75733-16CA-4504-95BB-B06DD4FE49B6}" sibTransId="{D32454F2-C188-4480-B383-DEA818D2A2BF}"/>
    <dgm:cxn modelId="{5E775F69-CFEB-4F46-A72E-3DDA5C5ADA23}" type="presOf" srcId="{E5C12C83-07A8-4F5B-829F-21D0228CD864}" destId="{2F853A27-92CF-4429-8CC1-E8C70860D644}" srcOrd="0" destOrd="0" presId="urn:microsoft.com/office/officeart/2005/8/layout/hChevron3"/>
    <dgm:cxn modelId="{A8C32DD8-A8F6-4E7E-9D04-8716CEE89BCD}" srcId="{E5C12C83-07A8-4F5B-829F-21D0228CD864}" destId="{E58A605F-4933-4891-85F7-9A710B87D957}" srcOrd="3" destOrd="0" parTransId="{4B46DEBB-8C1F-452E-91F2-ACB79066176A}" sibTransId="{4C0A7D63-2CD7-4FA5-9159-71B9FE3870C2}"/>
    <dgm:cxn modelId="{E0B57719-A699-4226-B354-B2B5B8FB139F}" type="presOf" srcId="{1B11C0C1-107D-4EC7-9A57-03B1E417F21D}" destId="{D101AD52-8D37-4434-82BF-B93A74B82261}" srcOrd="0" destOrd="0" presId="urn:microsoft.com/office/officeart/2005/8/layout/hChevron3"/>
    <dgm:cxn modelId="{22B6FF52-D06E-4DC9-940A-6F0B93209232}" type="presParOf" srcId="{2F853A27-92CF-4429-8CC1-E8C70860D644}" destId="{7A135166-7980-48CB-AA1E-4AAFB14D0728}" srcOrd="0" destOrd="0" presId="urn:microsoft.com/office/officeart/2005/8/layout/hChevron3"/>
    <dgm:cxn modelId="{D1514DD1-7374-4D39-A386-281B9149ADC1}" type="presParOf" srcId="{2F853A27-92CF-4429-8CC1-E8C70860D644}" destId="{28D18870-E1C6-480D-8815-88FB51A05CAD}" srcOrd="1" destOrd="0" presId="urn:microsoft.com/office/officeart/2005/8/layout/hChevron3"/>
    <dgm:cxn modelId="{9DFDFB37-AA05-45CA-9DD0-4380FFB9E7C8}" type="presParOf" srcId="{2F853A27-92CF-4429-8CC1-E8C70860D644}" destId="{E85E4064-C992-4758-B2D1-6C21C47CD6A0}" srcOrd="2" destOrd="0" presId="urn:microsoft.com/office/officeart/2005/8/layout/hChevron3"/>
    <dgm:cxn modelId="{F5FFCE25-9199-448A-A928-4E89D3248E1A}" type="presParOf" srcId="{2F853A27-92CF-4429-8CC1-E8C70860D644}" destId="{470A39C9-E0EF-4E67-AF25-38B3D22647FB}" srcOrd="3" destOrd="0" presId="urn:microsoft.com/office/officeart/2005/8/layout/hChevron3"/>
    <dgm:cxn modelId="{06D33710-6DE3-4033-A33D-6719E511F282}" type="presParOf" srcId="{2F853A27-92CF-4429-8CC1-E8C70860D644}" destId="{03837CE8-3CC3-431C-98CA-9DAF5001E897}" srcOrd="4" destOrd="0" presId="urn:microsoft.com/office/officeart/2005/8/layout/hChevron3"/>
    <dgm:cxn modelId="{8B445406-718D-46ED-AC68-1A92336B35D7}" type="presParOf" srcId="{2F853A27-92CF-4429-8CC1-E8C70860D644}" destId="{5F6FDB14-696A-458C-BABC-3C84AB10737D}" srcOrd="5" destOrd="0" presId="urn:microsoft.com/office/officeart/2005/8/layout/hChevron3"/>
    <dgm:cxn modelId="{248E5232-B013-4845-BD10-5B6BE3F178F9}" type="presParOf" srcId="{2F853A27-92CF-4429-8CC1-E8C70860D644}" destId="{6A4A58E2-A065-48EA-A222-452239FE9D84}" srcOrd="6" destOrd="0" presId="urn:microsoft.com/office/officeart/2005/8/layout/hChevron3"/>
    <dgm:cxn modelId="{DCE602CB-D51E-4FD9-909C-E03EBB948DB9}" type="presParOf" srcId="{2F853A27-92CF-4429-8CC1-E8C70860D644}" destId="{C4A71073-93AA-4DEE-A9ED-B4535178FF80}" srcOrd="7" destOrd="0" presId="urn:microsoft.com/office/officeart/2005/8/layout/hChevron3"/>
    <dgm:cxn modelId="{9698FBD9-DB41-4E32-9111-962AD423AC8A}" type="presParOf" srcId="{2F853A27-92CF-4429-8CC1-E8C70860D644}" destId="{D101AD52-8D37-4434-82BF-B93A74B8226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589628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486113" cy="414062"/>
      </dsp:txXfrm>
    </dsp:sp>
    <dsp:sp modelId="{E85E4064-C992-4758-B2D1-6C21C47CD6A0}">
      <dsp:nvSpPr>
        <dsp:cNvPr id="0" name=""/>
        <dsp:cNvSpPr/>
      </dsp:nvSpPr>
      <dsp:spPr>
        <a:xfrm>
          <a:off x="332243" y="1495429"/>
          <a:ext cx="1804683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1.5 Begabungsförderung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539274" y="1495429"/>
        <a:ext cx="1390621" cy="414062"/>
      </dsp:txXfrm>
    </dsp:sp>
    <dsp:sp modelId="{03837CE8-3CC3-431C-98CA-9DAF5001E897}">
      <dsp:nvSpPr>
        <dsp:cNvPr id="0" name=""/>
        <dsp:cNvSpPr/>
      </dsp:nvSpPr>
      <dsp:spPr>
        <a:xfrm>
          <a:off x="1848619" y="1495429"/>
          <a:ext cx="209206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1.6</a:t>
          </a:r>
          <a:r>
            <a:rPr lang="de-DE" sz="1050" b="1" kern="1200" baseline="0" dirty="0" smtClean="0">
              <a:solidFill>
                <a:schemeClr val="tx1"/>
              </a:solidFill>
            </a:rPr>
            <a:t> Besondere Unterstützung für </a:t>
          </a:r>
          <a:r>
            <a:rPr lang="de-DE" sz="1050" b="1" kern="1200" baseline="0" dirty="0" err="1" smtClean="0">
              <a:solidFill>
                <a:schemeClr val="tx1"/>
              </a:solidFill>
            </a:rPr>
            <a:t>SuS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055650" y="1495429"/>
        <a:ext cx="1678003" cy="414062"/>
      </dsp:txXfrm>
    </dsp:sp>
    <dsp:sp modelId="{6A4A58E2-A065-48EA-A222-452239FE9D84}">
      <dsp:nvSpPr>
        <dsp:cNvPr id="0" name=""/>
        <dsp:cNvSpPr/>
      </dsp:nvSpPr>
      <dsp:spPr>
        <a:xfrm>
          <a:off x="3722669" y="1502788"/>
          <a:ext cx="180296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1.7 Kinderschutz und Demokratiebildung</a:t>
          </a:r>
        </a:p>
      </dsp:txBody>
      <dsp:txXfrm>
        <a:off x="3929700" y="1502788"/>
        <a:ext cx="1388899" cy="414062"/>
      </dsp:txXfrm>
    </dsp:sp>
    <dsp:sp modelId="{D101AD52-8D37-4434-82BF-B93A74B82261}">
      <dsp:nvSpPr>
        <dsp:cNvPr id="0" name=""/>
        <dsp:cNvSpPr/>
      </dsp:nvSpPr>
      <dsp:spPr>
        <a:xfrm>
          <a:off x="5307633" y="1502788"/>
          <a:ext cx="1817099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1.8 Lehrkräftegewinnung</a:t>
          </a:r>
        </a:p>
      </dsp:txBody>
      <dsp:txXfrm>
        <a:off x="5514664" y="1502788"/>
        <a:ext cx="1403037" cy="414062"/>
      </dsp:txXfrm>
    </dsp:sp>
    <dsp:sp modelId="{57E6A158-0EF0-46E7-B007-953D01F334C2}">
      <dsp:nvSpPr>
        <dsp:cNvPr id="0" name=""/>
        <dsp:cNvSpPr/>
      </dsp:nvSpPr>
      <dsp:spPr>
        <a:xfrm>
          <a:off x="6844437" y="1502788"/>
          <a:ext cx="1445975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1.9 allgemeine Informationen</a:t>
          </a:r>
        </a:p>
      </dsp:txBody>
      <dsp:txXfrm>
        <a:off x="7051468" y="1502788"/>
        <a:ext cx="1031913" cy="41406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936107" y="1834781"/>
          <a:ext cx="2801912" cy="452585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Primarstufe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936107" y="1834781"/>
        <a:ext cx="2688766" cy="452585"/>
      </dsp:txXfrm>
    </dsp:sp>
    <dsp:sp modelId="{E85E4064-C992-4758-B2D1-6C21C47CD6A0}">
      <dsp:nvSpPr>
        <dsp:cNvPr id="0" name=""/>
        <dsp:cNvSpPr/>
      </dsp:nvSpPr>
      <dsp:spPr>
        <a:xfrm>
          <a:off x="3456391" y="1836208"/>
          <a:ext cx="3273239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3682684" y="1836208"/>
        <a:ext cx="2820654" cy="452585"/>
      </dsp:txXfrm>
    </dsp:sp>
    <dsp:sp modelId="{03837CE8-3CC3-431C-98CA-9DAF5001E897}">
      <dsp:nvSpPr>
        <dsp:cNvPr id="0" name=""/>
        <dsp:cNvSpPr/>
      </dsp:nvSpPr>
      <dsp:spPr>
        <a:xfrm>
          <a:off x="6480713" y="1836208"/>
          <a:ext cx="2867291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Berufliche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6707006" y="1836208"/>
        <a:ext cx="2414706" cy="45258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936107" y="1834781"/>
          <a:ext cx="2801912" cy="452585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Primarstufe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936107" y="1834781"/>
        <a:ext cx="2688766" cy="452585"/>
      </dsp:txXfrm>
    </dsp:sp>
    <dsp:sp modelId="{E85E4064-C992-4758-B2D1-6C21C47CD6A0}">
      <dsp:nvSpPr>
        <dsp:cNvPr id="0" name=""/>
        <dsp:cNvSpPr/>
      </dsp:nvSpPr>
      <dsp:spPr>
        <a:xfrm>
          <a:off x="3456391" y="1836208"/>
          <a:ext cx="3273239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3682684" y="1836208"/>
        <a:ext cx="2820654" cy="452585"/>
      </dsp:txXfrm>
    </dsp:sp>
    <dsp:sp modelId="{03837CE8-3CC3-431C-98CA-9DAF5001E897}">
      <dsp:nvSpPr>
        <dsp:cNvPr id="0" name=""/>
        <dsp:cNvSpPr/>
      </dsp:nvSpPr>
      <dsp:spPr>
        <a:xfrm>
          <a:off x="6480713" y="1836208"/>
          <a:ext cx="2867291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Berufliche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6707006" y="1836208"/>
        <a:ext cx="2414706" cy="45258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936107" y="1834781"/>
          <a:ext cx="2801912" cy="452585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Primarstufe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936107" y="1834781"/>
        <a:ext cx="2688766" cy="452585"/>
      </dsp:txXfrm>
    </dsp:sp>
    <dsp:sp modelId="{E85E4064-C992-4758-B2D1-6C21C47CD6A0}">
      <dsp:nvSpPr>
        <dsp:cNvPr id="0" name=""/>
        <dsp:cNvSpPr/>
      </dsp:nvSpPr>
      <dsp:spPr>
        <a:xfrm>
          <a:off x="3456391" y="1836208"/>
          <a:ext cx="3273239" cy="452585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3682684" y="1836208"/>
        <a:ext cx="2820654" cy="452585"/>
      </dsp:txXfrm>
    </dsp:sp>
    <dsp:sp modelId="{03837CE8-3CC3-431C-98CA-9DAF5001E897}">
      <dsp:nvSpPr>
        <dsp:cNvPr id="0" name=""/>
        <dsp:cNvSpPr/>
      </dsp:nvSpPr>
      <dsp:spPr>
        <a:xfrm>
          <a:off x="6480713" y="1836208"/>
          <a:ext cx="2867291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Berufliche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6707006" y="1836208"/>
        <a:ext cx="2414706" cy="452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936107" y="1834781"/>
          <a:ext cx="2801912" cy="452585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Primarstufe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936107" y="1834781"/>
        <a:ext cx="2688766" cy="452585"/>
      </dsp:txXfrm>
    </dsp:sp>
    <dsp:sp modelId="{E85E4064-C992-4758-B2D1-6C21C47CD6A0}">
      <dsp:nvSpPr>
        <dsp:cNvPr id="0" name=""/>
        <dsp:cNvSpPr/>
      </dsp:nvSpPr>
      <dsp:spPr>
        <a:xfrm>
          <a:off x="3456391" y="1836208"/>
          <a:ext cx="3273239" cy="452585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3682684" y="1836208"/>
        <a:ext cx="2820654" cy="452585"/>
      </dsp:txXfrm>
    </dsp:sp>
    <dsp:sp modelId="{03837CE8-3CC3-431C-98CA-9DAF5001E897}">
      <dsp:nvSpPr>
        <dsp:cNvPr id="0" name=""/>
        <dsp:cNvSpPr/>
      </dsp:nvSpPr>
      <dsp:spPr>
        <a:xfrm>
          <a:off x="6480713" y="1836208"/>
          <a:ext cx="2867291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Berufliche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6707006" y="1836208"/>
        <a:ext cx="2414706" cy="45258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936107" y="1834781"/>
          <a:ext cx="2801912" cy="452585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Primarstufe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936107" y="1834781"/>
        <a:ext cx="2688766" cy="452585"/>
      </dsp:txXfrm>
    </dsp:sp>
    <dsp:sp modelId="{E85E4064-C992-4758-B2D1-6C21C47CD6A0}">
      <dsp:nvSpPr>
        <dsp:cNvPr id="0" name=""/>
        <dsp:cNvSpPr/>
      </dsp:nvSpPr>
      <dsp:spPr>
        <a:xfrm>
          <a:off x="3456391" y="1836208"/>
          <a:ext cx="3273239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3682684" y="1836208"/>
        <a:ext cx="2820654" cy="452585"/>
      </dsp:txXfrm>
    </dsp:sp>
    <dsp:sp modelId="{03837CE8-3CC3-431C-98CA-9DAF5001E897}">
      <dsp:nvSpPr>
        <dsp:cNvPr id="0" name=""/>
        <dsp:cNvSpPr/>
      </dsp:nvSpPr>
      <dsp:spPr>
        <a:xfrm>
          <a:off x="6480713" y="1836208"/>
          <a:ext cx="2867291" cy="452585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Berufliche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6707006" y="1836208"/>
        <a:ext cx="2414706" cy="45258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936107" y="1834781"/>
          <a:ext cx="2801912" cy="452585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Primarstufe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936107" y="1834781"/>
        <a:ext cx="2688766" cy="452585"/>
      </dsp:txXfrm>
    </dsp:sp>
    <dsp:sp modelId="{E85E4064-C992-4758-B2D1-6C21C47CD6A0}">
      <dsp:nvSpPr>
        <dsp:cNvPr id="0" name=""/>
        <dsp:cNvSpPr/>
      </dsp:nvSpPr>
      <dsp:spPr>
        <a:xfrm>
          <a:off x="3456391" y="1836208"/>
          <a:ext cx="3273239" cy="452585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Weiterführende allgemeinbildende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3682684" y="1836208"/>
        <a:ext cx="2820654" cy="452585"/>
      </dsp:txXfrm>
    </dsp:sp>
    <dsp:sp modelId="{03837CE8-3CC3-431C-98CA-9DAF5001E897}">
      <dsp:nvSpPr>
        <dsp:cNvPr id="0" name=""/>
        <dsp:cNvSpPr/>
      </dsp:nvSpPr>
      <dsp:spPr>
        <a:xfrm>
          <a:off x="6480713" y="1836208"/>
          <a:ext cx="2867291" cy="452585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Berufliche Schulen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6707006" y="1836208"/>
        <a:ext cx="2414706" cy="452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72039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72039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720399"/>
          <a:ext cx="232371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72039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72039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72039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72775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72775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72775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727758"/>
        <a:ext cx="539983" cy="414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5166-7980-48CB-AA1E-4AAFB14D0728}">
      <dsp:nvSpPr>
        <dsp:cNvPr id="0" name=""/>
        <dsp:cNvSpPr/>
      </dsp:nvSpPr>
      <dsp:spPr>
        <a:xfrm>
          <a:off x="0" y="1495429"/>
          <a:ext cx="2171637" cy="414062"/>
        </a:xfrm>
        <a:prstGeom prst="homePlate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1.1 Strategische Schulentwicklung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0" y="1495429"/>
        <a:ext cx="2068122" cy="414062"/>
      </dsp:txXfrm>
    </dsp:sp>
    <dsp:sp modelId="{E85E4064-C992-4758-B2D1-6C21C47CD6A0}">
      <dsp:nvSpPr>
        <dsp:cNvPr id="0" name=""/>
        <dsp:cNvSpPr/>
      </dsp:nvSpPr>
      <dsp:spPr>
        <a:xfrm>
          <a:off x="1923261" y="1495429"/>
          <a:ext cx="2323711" cy="414062"/>
        </a:xfrm>
        <a:prstGeom prst="chevron">
          <a:avLst/>
        </a:prstGeom>
        <a:solidFill>
          <a:srgbClr val="8EC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1.2 Sozialindex, Schulbudget, SCP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2130292" y="1495429"/>
        <a:ext cx="1909649" cy="414062"/>
      </dsp:txXfrm>
    </dsp:sp>
    <dsp:sp modelId="{03837CE8-3CC3-431C-98CA-9DAF5001E897}">
      <dsp:nvSpPr>
        <dsp:cNvPr id="0" name=""/>
        <dsp:cNvSpPr/>
      </dsp:nvSpPr>
      <dsp:spPr>
        <a:xfrm>
          <a:off x="4011484" y="1495429"/>
          <a:ext cx="1803051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1.3 Digitalisierung</a:t>
          </a:r>
          <a:endParaRPr lang="de-DE" sz="1050" b="1" kern="1200" dirty="0">
            <a:solidFill>
              <a:schemeClr val="tx1"/>
            </a:solidFill>
          </a:endParaRPr>
        </a:p>
      </dsp:txBody>
      <dsp:txXfrm>
        <a:off x="4218515" y="1495429"/>
        <a:ext cx="1388989" cy="414062"/>
      </dsp:txXfrm>
    </dsp:sp>
    <dsp:sp modelId="{6A4A58E2-A065-48EA-A222-452239FE9D84}">
      <dsp:nvSpPr>
        <dsp:cNvPr id="0" name=""/>
        <dsp:cNvSpPr/>
      </dsp:nvSpPr>
      <dsp:spPr>
        <a:xfrm>
          <a:off x="5595668" y="1502788"/>
          <a:ext cx="2096687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1.4 Kompetenzförderung</a:t>
          </a:r>
        </a:p>
      </dsp:txBody>
      <dsp:txXfrm>
        <a:off x="5802699" y="1502788"/>
        <a:ext cx="1682625" cy="414062"/>
      </dsp:txXfrm>
    </dsp:sp>
    <dsp:sp modelId="{D101AD52-8D37-4434-82BF-B93A74B82261}">
      <dsp:nvSpPr>
        <dsp:cNvPr id="0" name=""/>
        <dsp:cNvSpPr/>
      </dsp:nvSpPr>
      <dsp:spPr>
        <a:xfrm>
          <a:off x="7461163" y="1502788"/>
          <a:ext cx="954045" cy="414062"/>
        </a:xfrm>
        <a:prstGeom prst="chevron">
          <a:avLst/>
        </a:prstGeom>
        <a:solidFill>
          <a:srgbClr val="D5E8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…</a:t>
          </a:r>
        </a:p>
      </dsp:txBody>
      <dsp:txXfrm>
        <a:off x="7668194" y="1502788"/>
        <a:ext cx="539983" cy="41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FC58-B124-4B3B-9218-15448F8A91D9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E3B2-6B73-40E5-9E27-B06E944D3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570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5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2"/>
            <a:ext cx="2945659" cy="5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62000"/>
            <a:ext cx="4987925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4243"/>
            <a:ext cx="4984962" cy="44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2128"/>
            <a:ext cx="2945659" cy="5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92128"/>
            <a:ext cx="2945659" cy="5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71367B-395A-42A8-8555-4B609B791CD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62000"/>
            <a:ext cx="4987925" cy="3741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63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9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52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43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54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272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46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90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ts val="1600"/>
              </a:lnSpc>
              <a:spcBef>
                <a:spcPts val="0"/>
              </a:spcBef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04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5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566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17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670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73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903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62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84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611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194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627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33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914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4549556"/>
          </a:xfrm>
        </p:spPr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69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43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2"/>
            <a:ext cx="4984962" cy="4657885"/>
          </a:xfrm>
        </p:spPr>
        <p:txBody>
          <a:bodyPr/>
          <a:lstStyle/>
          <a:p>
            <a:pPr algn="just"/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55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07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321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573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2"/>
            <a:ext cx="4984962" cy="4765581"/>
          </a:xfrm>
        </p:spPr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65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348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898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35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62000"/>
            <a:ext cx="4987925" cy="3741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877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8281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681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4189516"/>
          </a:xfrm>
        </p:spPr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724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36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7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212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9653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671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ts val="1600"/>
              </a:lnSpc>
              <a:spcBef>
                <a:spcPts val="0"/>
              </a:spcBef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55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2"/>
            <a:ext cx="4984962" cy="4117509"/>
          </a:xfrm>
        </p:spPr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40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62000"/>
            <a:ext cx="4987925" cy="3741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1173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4765580"/>
          </a:xfrm>
        </p:spPr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222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465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7938" y="633413"/>
            <a:ext cx="4241800" cy="3182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36DE-718A-422B-8DE7-FBBDAABF4D4B}" type="slidenum">
              <a:rPr lang="de-DE" altLang="de-DE" smtClean="0">
                <a:solidFill>
                  <a:prstClr val="black"/>
                </a:solidFill>
              </a:rPr>
              <a:pPr/>
              <a:t>52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894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511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1498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3201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923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390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8398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62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9457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9694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421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943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168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3346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038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514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801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552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62000"/>
            <a:ext cx="4987925" cy="3741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27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5793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239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62000"/>
            <a:ext cx="4978400" cy="3733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3829476"/>
          </a:xfrm>
        </p:spPr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047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4765580"/>
          </a:xfrm>
        </p:spPr>
        <p:txBody>
          <a:bodyPr/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4833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691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92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1367B-395A-42A8-8555-4B609B791CD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829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62000"/>
            <a:ext cx="4987925" cy="3741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28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4333532"/>
          </a:xfrm>
        </p:spPr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367B-395A-42A8-8555-4B609B791CD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34243"/>
            <a:ext cx="4984962" cy="4909596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36DE-718A-422B-8DE7-FBBDAABF4D4B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142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B849-E28B-4EA0-8A5F-43691E4F745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B6E6-3C7C-47AB-9E47-AE8071AE406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9692" y="2057400"/>
            <a:ext cx="1652954" cy="3733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50831" y="2057400"/>
            <a:ext cx="4818185" cy="3733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9BD96-D3A9-4ED0-9AE4-1399969C6B3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B849-E28B-4EA0-8A5F-43691E4F74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35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2C9C-9FC6-470D-9427-4BC00C704F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01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3692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9CD8F-884B-48FE-809E-939408F3E4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27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50831" y="3048000"/>
            <a:ext cx="3235569" cy="2743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7077" y="3048000"/>
            <a:ext cx="3235569" cy="2743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3839-1745-423E-BFCA-8C99EA6291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3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6046-8DF2-4C85-91D2-1090D2BA1E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13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82A45-A29B-4067-B06C-0356386999E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17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9866-E5A0-40E7-87DB-6EEA0C6F4C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629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8317-51F7-4682-A8C7-C70BFBE2B8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8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2C9C-9FC6-470D-9427-4BC00C704F6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FA14-E326-4F28-83E0-CCEE8D5B1B3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56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B6E6-3C7C-47AB-9E47-AE8071AE40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29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9692" y="2057400"/>
            <a:ext cx="1652954" cy="3733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50831" y="2057400"/>
            <a:ext cx="4818185" cy="3733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9BD96-D3A9-4ED0-9AE4-1399969C6B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562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B849-E28B-4EA0-8A5F-43691E4F74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20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2C9C-9FC6-470D-9427-4BC00C704F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15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3692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9CD8F-884B-48FE-809E-939408F3E4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533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50831" y="3048000"/>
            <a:ext cx="3235569" cy="2743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7077" y="3048000"/>
            <a:ext cx="3235569" cy="2743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3839-1745-423E-BFCA-8C99EA6291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614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6046-8DF2-4C85-91D2-1090D2BA1E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054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82A45-A29B-4067-B06C-0356386999E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073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9866-E5A0-40E7-87DB-6EEA0C6F4C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3692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9CD8F-884B-48FE-809E-939408F3E4D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8317-51F7-4682-A8C7-C70BFBE2B8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38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FA14-E326-4F28-83E0-CCEE8D5B1B3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969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B6E6-3C7C-47AB-9E47-AE8071AE40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91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9692" y="2057400"/>
            <a:ext cx="1652954" cy="3733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50831" y="2057400"/>
            <a:ext cx="4818185" cy="3733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9BD96-D3A9-4ED0-9AE4-1399969C6B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65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50831" y="3048000"/>
            <a:ext cx="3235569" cy="2743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27077" y="3048000"/>
            <a:ext cx="3235569" cy="2743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3839-1745-423E-BFCA-8C99EA62917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6046-8DF2-4C85-91D2-1090D2BA1EB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82A45-A29B-4067-B06C-0356386999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9866-E5A0-40E7-87DB-6EEA0C6F4C1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8317-51F7-4682-A8C7-C70BFBE2B8D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FA14-E326-4F28-83E0-CCEE8D5B1B3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BJS-PPT-Balken grau.jpg                                       000102EFGrafik 4                       B83E4134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6E6E6"/>
          </a:solidFill>
          <a:ln w="127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sz="1108"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0831" y="2057400"/>
            <a:ext cx="66118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831" y="3048000"/>
            <a:ext cx="661181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35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0831" y="6553200"/>
            <a:ext cx="47126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18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fld id="{80B104FA-7262-433E-8D99-F96CDFBC09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9pPr>
    </p:titleStyle>
    <p:bodyStyle>
      <a:lvl1pPr marL="316531" indent="-31653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7300"/>
        </a:buClr>
        <a:buFont typeface="Wingdings" charset="2"/>
        <a:buChar char="§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•"/>
        <a:defRPr sz="1846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BJS-PPT-Balken grau.jpg                                       000102EFGrafik 4                       B83E4134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6E6E6"/>
          </a:solidFill>
          <a:ln w="127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sz="1108"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0831" y="2057400"/>
            <a:ext cx="66118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831" y="3048000"/>
            <a:ext cx="661181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35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0831" y="6553200"/>
            <a:ext cx="47126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18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fld id="{80B104FA-7262-433E-8D99-F96CDFBC09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1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9pPr>
    </p:titleStyle>
    <p:bodyStyle>
      <a:lvl1pPr marL="316531" indent="-31653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7300"/>
        </a:buClr>
        <a:buFont typeface="Wingdings" charset="2"/>
        <a:buChar char="§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•"/>
        <a:defRPr sz="1846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BJS-PPT-Balken grau.jpg                                       000102EFGrafik 4                       B83E4134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6E6E6"/>
          </a:solidFill>
          <a:ln w="127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sz="1108"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250831" y="2057400"/>
            <a:ext cx="66118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831" y="3048000"/>
            <a:ext cx="661181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35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0831" y="6553200"/>
            <a:ext cx="47126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18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fld id="{80B104FA-7262-433E-8D99-F96CDFBC09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7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585">
          <a:solidFill>
            <a:srgbClr val="007300"/>
          </a:solidFill>
          <a:latin typeface="Arial Narrow Bold" charset="0"/>
        </a:defRPr>
      </a:lvl9pPr>
    </p:titleStyle>
    <p:bodyStyle>
      <a:lvl1pPr marL="316531" indent="-31653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7300"/>
        </a:buClr>
        <a:buFont typeface="Wingdings" charset="2"/>
        <a:buChar char="§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•"/>
        <a:defRPr sz="1846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bildungsserver.berlin-brandenburg.de/deutsch/projekt-leseband" TargetMode="Externa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bjs-fachportal.brandenburg.de/bildung/infos-fuer-schultraeger/investitionsprogramme-schule/foerderprogramm-ausbau-der-ganztagsbetreuung.html" TargetMode="Externa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hyperlink" Target="https://b9g.de/mbjs_anmeldungschule" TargetMode="External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hyperlink" Target="http://www.netzwerkzukunft.de/" TargetMode="External"/><Relationship Id="rId9" Type="http://schemas.microsoft.com/office/2007/relationships/diagramDrawing" Target="../diagrams/drawing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hyperlink" Target="mailto:sabrina.bahr@schulaemter.brandenburg.de" TargetMode="External"/><Relationship Id="rId7" Type="http://schemas.openxmlformats.org/officeDocument/2006/relationships/diagramQuickStyle" Target="../diagrams/quickStyle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hyperlink" Target="mailto:jochen.woller@schulaemter.brandenburg.de" TargetMode="External"/><Relationship Id="rId9" Type="http://schemas.microsoft.com/office/2007/relationships/diagramDrawing" Target="../diagrams/drawing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hyperlink" Target="http://www.mbjs.brandenburg.de/" TargetMode="External"/><Relationship Id="rId7" Type="http://schemas.openxmlformats.org/officeDocument/2006/relationships/diagramColors" Target="../diagrams/colors3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hyperlink" Target="https://mbjs.brandenburg.de/sixcms/media.php/140/broschuere_handlungsleitlinien-fuer-schulleitungen-und-lehrkraefte-im-umgang-mit-antidemokratischen-verhaltensweisen.pdf" TargetMode="External"/><Relationship Id="rId7" Type="http://schemas.openxmlformats.org/officeDocument/2006/relationships/diagramColors" Target="../diagrams/colors4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hyperlink" Target="https://www.an-allem-schuld.de/" TargetMode="External"/><Relationship Id="rId7" Type="http://schemas.openxmlformats.org/officeDocument/2006/relationships/diagramQuickStyle" Target="../diagrams/quickStyle4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1.xml"/><Relationship Id="rId5" Type="http://schemas.openxmlformats.org/officeDocument/2006/relationships/diagramData" Target="../diagrams/data41.xml"/><Relationship Id="rId4" Type="http://schemas.openxmlformats.org/officeDocument/2006/relationships/hyperlink" Target="https://www.kiga-berlin.org/news/umgang-mit-dem-nahostkonflikt-und-der-aktuellen-situation-an-schulen/" TargetMode="External"/><Relationship Id="rId9" Type="http://schemas.microsoft.com/office/2007/relationships/diagramDrawing" Target="../diagrams/drawing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hyperlink" Target="https://www.lehren-lebenbrandenburg.de/" TargetMode="External"/><Relationship Id="rId7" Type="http://schemas.openxmlformats.org/officeDocument/2006/relationships/diagramColors" Target="../diagrams/colors4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dungsserver.berlin-brandenburg.de/" TargetMode="External"/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Relationship Id="rId9" Type="http://schemas.openxmlformats.org/officeDocument/2006/relationships/hyperlink" Target="http://www.kmk.org/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 bwMode="auto">
          <a:xfrm>
            <a:off x="0" y="1412776"/>
            <a:ext cx="91439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sz="2769" b="1" kern="0" dirty="0">
                <a:latin typeface="+mn-lt"/>
              </a:rPr>
              <a:t>Herzlich willkommen zum Schuljahresauftakt</a:t>
            </a:r>
          </a:p>
          <a:p>
            <a:pPr algn="ctr"/>
            <a:endParaRPr lang="de-DE" sz="2769" b="1" kern="0" dirty="0">
              <a:latin typeface="+mn-lt"/>
            </a:endParaRPr>
          </a:p>
          <a:p>
            <a:pPr algn="ctr"/>
            <a:r>
              <a:rPr lang="de-DE" sz="2769" b="1" kern="0">
                <a:latin typeface="+mn-lt"/>
              </a:rPr>
              <a:t>Schuljahr </a:t>
            </a:r>
            <a:r>
              <a:rPr lang="de-DE" sz="2769" b="1" kern="0" smtClean="0">
                <a:latin typeface="+mn-lt"/>
              </a:rPr>
              <a:t>2024/2025</a:t>
            </a:r>
            <a:endParaRPr lang="de-DE" sz="2769" b="1" kern="0" dirty="0"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1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196128" y="2177169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200" b="1" kern="0" dirty="0">
                <a:solidFill>
                  <a:schemeClr val="tx1"/>
                </a:solidFill>
                <a:latin typeface="+mn-lt"/>
              </a:rPr>
              <a:t>Wesentliche Unterschiede zum Orientierungsrahmen für Schulqualität:</a:t>
            </a:r>
          </a:p>
        </p:txBody>
      </p:sp>
      <p:sp>
        <p:nvSpPr>
          <p:cNvPr id="8" name="Rechteck 7"/>
          <p:cNvSpPr/>
          <p:nvPr/>
        </p:nvSpPr>
        <p:spPr>
          <a:xfrm>
            <a:off x="196128" y="2636912"/>
            <a:ext cx="82643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316531" indent="-316531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latin typeface="+mn-lt"/>
              </a:rPr>
              <a:t>stärkere Ausrichtung auf die Prozessqualität </a:t>
            </a:r>
            <a:r>
              <a:rPr lang="de-DE" sz="2200" kern="0" dirty="0" smtClean="0">
                <a:latin typeface="+mn-lt"/>
              </a:rPr>
              <a:t>(vier </a:t>
            </a:r>
            <a:r>
              <a:rPr lang="de-DE" sz="2200" kern="0" dirty="0">
                <a:latin typeface="+mn-lt"/>
              </a:rPr>
              <a:t>Qualitätsbereiche, untersetzt mit Qualitätskriterien und „relevanten Aspekten“)</a:t>
            </a:r>
          </a:p>
          <a:p>
            <a:pPr marL="316531" indent="-316531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latin typeface="+mn-lt"/>
              </a:rPr>
              <a:t>Aktualisierung </a:t>
            </a:r>
            <a:r>
              <a:rPr lang="de-DE" sz="2200" kern="0" dirty="0" smtClean="0">
                <a:latin typeface="+mn-lt"/>
              </a:rPr>
              <a:t> und </a:t>
            </a:r>
            <a:r>
              <a:rPr lang="de-DE" sz="2200" kern="0" dirty="0">
                <a:latin typeface="+mn-lt"/>
              </a:rPr>
              <a:t>stärkere Bündelung von Inhalten</a:t>
            </a:r>
          </a:p>
          <a:p>
            <a:pPr marL="316531" indent="-316531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latin typeface="+mn-lt"/>
              </a:rPr>
              <a:t>Hervorhebung des Bildungs- und Erziehungsauftrags von Schule</a:t>
            </a:r>
          </a:p>
          <a:p>
            <a:pPr marL="316531" indent="-316531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latin typeface="+mn-lt"/>
              </a:rPr>
              <a:t>Berücksichtigung eines erweiterten Adressatenkreises und der Qualifizierungsbedarfe</a:t>
            </a:r>
          </a:p>
          <a:p>
            <a:pPr marL="316531" indent="-316531" algn="just" eaLnBrk="1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latin typeface="+mn-lt"/>
              </a:rPr>
              <a:t>Verschlankung des Orientierungsrahmens durch Auslagerung von Materialhinweisen in einen künftig digitalen Raum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585" kern="0" dirty="0">
                <a:solidFill>
                  <a:srgbClr val="8EC38B"/>
                </a:solidFill>
                <a:latin typeface="+mn-lt"/>
              </a:rPr>
              <a:t>Orientierungsrahmen Gute Schule (ORGS)</a:t>
            </a:r>
            <a:endParaRPr lang="de-DE" sz="2215" kern="0" dirty="0">
              <a:solidFill>
                <a:srgbClr val="8EC38B"/>
              </a:solidFill>
              <a:latin typeface="+mn-lt"/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412460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6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19" y="1412776"/>
            <a:ext cx="8784975" cy="576064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Neuausrichtung Schulvisitation </a:t>
            </a:r>
            <a:r>
              <a:rPr lang="de-DE" sz="2800" dirty="0" smtClean="0">
                <a:latin typeface="+mn-lt"/>
              </a:rPr>
              <a:t>– Regelverfahren ab 2024/2025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19" y="2060848"/>
            <a:ext cx="842493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Pilotierung an 23 Schulen (G, G/S, S, OG, O/OG) im SJ 2023/2024</a:t>
            </a:r>
          </a:p>
          <a:p>
            <a:pPr marL="342900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verschlanktes Verfahren durch Fokus auf Unterrichtsqualität und Schulleitungshandeln; datenbasierte Schulauswahl</a:t>
            </a:r>
          </a:p>
          <a:p>
            <a:pPr marL="150812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Schwerpunkte: sprachliche, mathematische und digitale Kompetenzen</a:t>
            </a:r>
          </a:p>
          <a:p>
            <a:pPr marL="342900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jeweils </a:t>
            </a:r>
            <a:r>
              <a:rPr lang="de-DE" sz="2200" kern="0" dirty="0"/>
              <a:t>dreitägige Schulbesuche; 45 </a:t>
            </a:r>
            <a:r>
              <a:rPr lang="de-DE" sz="2200" kern="0" dirty="0" smtClean="0"/>
              <a:t>Min. </a:t>
            </a:r>
            <a:r>
              <a:rPr lang="de-DE" sz="2200" kern="0" dirty="0"/>
              <a:t>Unterrichtsbeobachtung; </a:t>
            </a:r>
            <a:r>
              <a:rPr lang="de-DE" sz="2200" kern="0" dirty="0" smtClean="0"/>
              <a:t>Befragung </a:t>
            </a:r>
            <a:r>
              <a:rPr lang="de-DE" sz="2200" kern="0" dirty="0"/>
              <a:t>und Interviews (Schülerinnen/Schüler, Lehrkräfte, Schulleitung</a:t>
            </a:r>
            <a:r>
              <a:rPr lang="de-DE" sz="2200" kern="0" dirty="0" smtClean="0"/>
              <a:t>); mündliche Sofortrückmeldung</a:t>
            </a:r>
            <a:endParaRPr lang="de-DE" sz="2200" kern="0" dirty="0"/>
          </a:p>
          <a:p>
            <a:pPr marL="150812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/>
              <a:t>angepasster Verfahrensablauf (10 statt 13 Wochen für eine Schule)</a:t>
            </a:r>
          </a:p>
          <a:p>
            <a:pPr marL="150812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/>
              <a:t>Kommunikation der Ergebnisse an Schulleitung und </a:t>
            </a:r>
            <a:r>
              <a:rPr lang="de-DE" sz="2200" kern="0" dirty="0" smtClean="0"/>
              <a:t>untere Schulaufsicht </a:t>
            </a:r>
            <a:br>
              <a:rPr lang="de-DE" sz="2200" kern="0" dirty="0" smtClean="0"/>
            </a:br>
            <a:r>
              <a:rPr lang="de-DE" sz="2200" kern="0" dirty="0" smtClean="0"/>
              <a:t>   </a:t>
            </a:r>
            <a:r>
              <a:rPr lang="de-DE" sz="2200" kern="0" dirty="0" smtClean="0">
                <a:solidFill>
                  <a:srgbClr val="00642D"/>
                </a:solidFill>
              </a:rPr>
              <a:t>►</a:t>
            </a:r>
            <a:r>
              <a:rPr lang="de-DE" sz="2200" kern="0" dirty="0"/>
              <a:t>obligatorische Qualitätsentwicklungsphase nach </a:t>
            </a:r>
            <a:r>
              <a:rPr lang="de-DE" sz="2200" kern="0" dirty="0" smtClean="0"/>
              <a:t>Impulsvisitation</a:t>
            </a:r>
          </a:p>
          <a:p>
            <a:pPr marL="150812" indent="-342900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Möglichkeit der Ad-hoc-Visitationen</a:t>
            </a:r>
            <a:endParaRPr lang="de-DE" sz="2200" kern="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12460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600" dirty="0" smtClean="0">
                <a:latin typeface="+mn-lt"/>
              </a:rPr>
              <a:t>LIBRA – Landesinstitut Brandenburg für Schule und Lehrkräftebildung</a:t>
            </a:r>
            <a:endParaRPr lang="de-DE" sz="26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43939"/>
            <a:ext cx="8408319" cy="37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Gründung des neuen Landesinstituts im Januar 2025 in </a:t>
            </a:r>
            <a:r>
              <a:rPr lang="de-DE" sz="2100" kern="0" dirty="0" smtClean="0"/>
              <a:t>Ludwigsfelde-</a:t>
            </a:r>
            <a:r>
              <a:rPr lang="de-DE" sz="2100" kern="0" dirty="0" err="1" smtClean="0"/>
              <a:t>Struveshof</a:t>
            </a:r>
            <a:endParaRPr lang="de-DE" sz="2100" kern="0" dirty="0"/>
          </a:p>
          <a:p>
            <a:pPr marL="316531" indent="-316531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u="sng" kern="0" dirty="0"/>
              <a:t>Anforderungsprofil des neuen Landesinstituts: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Schwerpunkte: Schul- und Unterrichtsentwicklung, Lehrkräfteaus-, fort- </a:t>
            </a:r>
            <a:r>
              <a:rPr lang="de-DE" sz="2100" kern="0" dirty="0" smtClean="0"/>
              <a:t/>
            </a:r>
            <a:br>
              <a:rPr lang="de-DE" sz="2100" kern="0" dirty="0" smtClean="0"/>
            </a:br>
            <a:r>
              <a:rPr lang="de-DE" sz="2100" kern="0" dirty="0" smtClean="0"/>
              <a:t>und -weiterbildung</a:t>
            </a:r>
            <a:r>
              <a:rPr lang="de-DE" sz="2100" kern="0" dirty="0"/>
              <a:t>, Digitales Lehren und Lernen, Qualitätssicherung </a:t>
            </a:r>
            <a:r>
              <a:rPr lang="de-DE" sz="2100" kern="0" dirty="0" smtClean="0"/>
              <a:t/>
            </a:r>
            <a:br>
              <a:rPr lang="de-DE" sz="2100" kern="0" dirty="0" smtClean="0"/>
            </a:br>
            <a:r>
              <a:rPr lang="de-DE" sz="2100" kern="0" dirty="0" smtClean="0"/>
              <a:t>und -entwicklung</a:t>
            </a:r>
            <a:endParaRPr lang="de-DE" sz="2100" kern="0" dirty="0"/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1</a:t>
            </a:r>
            <a:r>
              <a:rPr lang="de-DE" sz="2100" kern="0" dirty="0" smtClean="0"/>
              <a:t> </a:t>
            </a:r>
            <a:r>
              <a:rPr lang="de-DE" sz="2100" kern="0" dirty="0"/>
              <a:t>regionales Pädagogisches Zentrum </a:t>
            </a:r>
            <a:r>
              <a:rPr lang="de-DE" sz="2100" kern="0" dirty="0" smtClean="0"/>
              <a:t>pro Schulamtsbereich</a:t>
            </a:r>
            <a:endParaRPr lang="de-DE" sz="2100" kern="0" dirty="0"/>
          </a:p>
          <a:p>
            <a:pPr marL="316531" indent="-316531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Zusammenführung der Studienseminare mit der Fortbildung (BUSS) ab </a:t>
            </a:r>
            <a:r>
              <a:rPr lang="de-DE" sz="2100" kern="0" dirty="0" smtClean="0"/>
              <a:t/>
            </a:r>
            <a:br>
              <a:rPr lang="de-DE" sz="2100" kern="0" dirty="0" smtClean="0"/>
            </a:br>
            <a:r>
              <a:rPr lang="de-DE" sz="2100" kern="0" dirty="0" smtClean="0"/>
              <a:t>August </a:t>
            </a:r>
            <a:r>
              <a:rPr lang="de-DE" sz="2100" kern="0" dirty="0"/>
              <a:t>2024 im LISUM + Qualifizierung von Seiteneinsteigenden ab Januar 2025 </a:t>
            </a:r>
          </a:p>
          <a:p>
            <a:pPr marL="316531" indent="-316531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LIBRA als zentraler Dienstleister der Schulen für pädagogische IT-Anwendungen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100" kern="0" dirty="0"/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1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12460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1.2 Sozialindex, </a:t>
            </a:r>
            <a:r>
              <a:rPr lang="de-DE" b="1" kern="0" dirty="0" smtClean="0"/>
              <a:t>Schulbudget, Startchancen-Programm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25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973" y="1484784"/>
            <a:ext cx="6630275" cy="398813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Sozialindex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73973" y="2132856"/>
            <a:ext cx="8502483" cy="3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7398" indent="-237398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  <a:latin typeface="+mj-lt"/>
              </a:rPr>
              <a:t>Instrument zum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Vergleich </a:t>
            </a:r>
            <a:r>
              <a:rPr lang="de-DE" sz="2200" kern="0" dirty="0" smtClean="0">
                <a:solidFill>
                  <a:srgbClr val="000000"/>
                </a:solidFill>
                <a:latin typeface="+mj-lt"/>
              </a:rPr>
              <a:t>des sozioökonomischen Hintergrunds an öffentlichen Schulen im Land Brandenburg </a:t>
            </a:r>
            <a:endParaRPr lang="de-DE" sz="2200" kern="0" dirty="0">
              <a:solidFill>
                <a:srgbClr val="000000"/>
              </a:solidFill>
              <a:latin typeface="+mj-lt"/>
            </a:endParaRPr>
          </a:p>
          <a:p>
            <a:pPr marL="237398" indent="-237398" algn="just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+mj-lt"/>
              </a:rPr>
              <a:t>Ausgewählte Indikatoren im Sozialindex:</a:t>
            </a:r>
          </a:p>
          <a:p>
            <a:pPr marL="534988" lvl="1" indent="-266700" algn="just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nach Schülerwohnortgemeinden gewichtete SGB II Quote (inkl. Stadtteilquoten für die </a:t>
            </a:r>
            <a:r>
              <a:rPr lang="de-DE" sz="2200" b="1" kern="0" dirty="0" err="1">
                <a:solidFill>
                  <a:srgbClr val="000000"/>
                </a:solidFill>
                <a:latin typeface="+mj-lt"/>
              </a:rPr>
              <a:t>krfr</a:t>
            </a: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. Städte):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Indikator für die Bedürftigkeit und sozialräumliche Bedingungen der </a:t>
            </a:r>
            <a:r>
              <a:rPr lang="de-DE" sz="2200" kern="0" dirty="0" err="1">
                <a:solidFill>
                  <a:srgbClr val="000000"/>
                </a:solidFill>
                <a:latin typeface="+mj-lt"/>
              </a:rPr>
              <a:t>SuS</a:t>
            </a:r>
            <a:endParaRPr lang="de-DE" sz="2200" kern="0" dirty="0">
              <a:solidFill>
                <a:srgbClr val="000000"/>
              </a:solidFill>
              <a:latin typeface="+mj-lt"/>
            </a:endParaRPr>
          </a:p>
          <a:p>
            <a:pPr marL="534988" lvl="1" indent="-266700" algn="just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Anteil </a:t>
            </a:r>
            <a:r>
              <a:rPr lang="de-DE" sz="2200" b="1" kern="0" dirty="0" err="1">
                <a:solidFill>
                  <a:srgbClr val="000000"/>
                </a:solidFill>
                <a:latin typeface="+mj-lt"/>
              </a:rPr>
              <a:t>SuS</a:t>
            </a: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 mit nicht deutscher Verkehrssprache (Familiensprache):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Indikator über Migrationshintergrund und die Integration von </a:t>
            </a:r>
            <a:r>
              <a:rPr lang="de-DE" sz="2200" kern="0" dirty="0" err="1">
                <a:solidFill>
                  <a:srgbClr val="000000"/>
                </a:solidFill>
                <a:latin typeface="+mj-lt"/>
              </a:rPr>
              <a:t>SuS</a:t>
            </a:r>
            <a:endParaRPr lang="de-DE" sz="2200" kern="0" dirty="0">
              <a:solidFill>
                <a:srgbClr val="000000"/>
              </a:solidFill>
              <a:latin typeface="+mj-lt"/>
            </a:endParaRPr>
          </a:p>
          <a:p>
            <a:pPr marL="534988" lvl="1" indent="-266700" algn="just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Anteil </a:t>
            </a:r>
            <a:r>
              <a:rPr lang="de-DE" sz="2200" b="1" kern="0" dirty="0" err="1">
                <a:solidFill>
                  <a:srgbClr val="000000"/>
                </a:solidFill>
                <a:latin typeface="+mj-lt"/>
              </a:rPr>
              <a:t>SuS</a:t>
            </a: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 mit </a:t>
            </a:r>
            <a:r>
              <a:rPr lang="de-DE" sz="2200" b="1" kern="0" dirty="0" smtClean="0">
                <a:solidFill>
                  <a:srgbClr val="000000"/>
                </a:solidFill>
                <a:latin typeface="+mj-lt"/>
              </a:rPr>
              <a:t>festgestelltem sonderpädagogischen </a:t>
            </a:r>
            <a:r>
              <a:rPr lang="de-DE" sz="2200" b="1" kern="0" dirty="0">
                <a:solidFill>
                  <a:srgbClr val="000000"/>
                </a:solidFill>
                <a:latin typeface="+mj-lt"/>
              </a:rPr>
              <a:t>Förderbedarf: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Indikator über die Zahl der </a:t>
            </a:r>
            <a:r>
              <a:rPr lang="de-DE" sz="2200" kern="0" dirty="0" err="1" smtClean="0">
                <a:solidFill>
                  <a:srgbClr val="000000"/>
                </a:solidFill>
                <a:latin typeface="+mj-lt"/>
              </a:rPr>
              <a:t>SuS</a:t>
            </a:r>
            <a:r>
              <a:rPr lang="de-DE" sz="2200" kern="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die hinsichtlich ihrer </a:t>
            </a:r>
            <a:r>
              <a:rPr lang="de-DE" sz="2200" kern="0" dirty="0" smtClean="0">
                <a:solidFill>
                  <a:srgbClr val="000000"/>
                </a:solidFill>
                <a:latin typeface="+mj-lt"/>
              </a:rPr>
              <a:t>Entwicklungs-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und Bildungsmöglichkeiten beeinträchtigt sind </a:t>
            </a:r>
            <a:r>
              <a:rPr lang="de-DE" sz="2200" kern="0" dirty="0" smtClean="0">
                <a:solidFill>
                  <a:srgbClr val="000000"/>
                </a:solidFill>
                <a:latin typeface="+mj-lt"/>
              </a:rPr>
              <a:t>und eine besondere Unterstützung </a:t>
            </a:r>
            <a:r>
              <a:rPr lang="de-DE" sz="2200" kern="0" dirty="0">
                <a:solidFill>
                  <a:srgbClr val="000000"/>
                </a:solidFill>
                <a:latin typeface="+mj-lt"/>
              </a:rPr>
              <a:t>(Förderung) benötigen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10418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690B2C9C-9FC6-470D-9427-4BC00C704F62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941432511"/>
              </p:ext>
            </p:extLst>
          </p:nvPr>
        </p:nvGraphicFramePr>
        <p:xfrm>
          <a:off x="0" y="5733256"/>
          <a:ext cx="9062839" cy="185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4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14028" y="2032797"/>
            <a:ext cx="5438092" cy="442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7398" indent="-237398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Für die Ermittlung des schulspezifischen Schulbudgets wird jeder Schule nach Maßgabe ihres Rangplatzes im Sozialindex eine Kategorie von I-IV </a:t>
            </a:r>
            <a:r>
              <a:rPr lang="de-DE" sz="1800" kern="0" dirty="0" smtClean="0">
                <a:solidFill>
                  <a:srgbClr val="000000"/>
                </a:solidFill>
              </a:rPr>
              <a:t>zugewiesen:</a:t>
            </a:r>
            <a:endParaRPr lang="de-DE" sz="1800" kern="0" dirty="0">
              <a:solidFill>
                <a:srgbClr val="000000"/>
              </a:solidFill>
            </a:endParaRPr>
          </a:p>
          <a:p>
            <a:pPr marL="534988" lvl="1" indent="-2667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00000"/>
                </a:solidFill>
              </a:rPr>
              <a:t>Kategorie I umfasst die Schulen mit geringster sozialer Belastung durch die </a:t>
            </a:r>
            <a:r>
              <a:rPr lang="de-DE" sz="1800" kern="0" dirty="0" smtClean="0">
                <a:solidFill>
                  <a:srgbClr val="000000"/>
                </a:solidFill>
              </a:rPr>
              <a:t>Schülerschaft</a:t>
            </a:r>
            <a:endParaRPr lang="de-DE" sz="1800" kern="0" dirty="0">
              <a:solidFill>
                <a:srgbClr val="000000"/>
              </a:solidFill>
            </a:endParaRPr>
          </a:p>
          <a:p>
            <a:pPr marL="534988" lvl="1" indent="-2667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00000"/>
                </a:solidFill>
              </a:rPr>
              <a:t>In den Kategorien II und III finden sich die Schulen mit mittlerer sozialer Belastung </a:t>
            </a:r>
          </a:p>
          <a:p>
            <a:pPr marL="534988" lvl="1" indent="-2667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00000"/>
                </a:solidFill>
              </a:rPr>
              <a:t>Kategorie IV umfasst die Schulen mit höchster sozialen Belastung durch die </a:t>
            </a:r>
            <a:r>
              <a:rPr lang="de-DE" sz="1800" kern="0" dirty="0" smtClean="0">
                <a:solidFill>
                  <a:srgbClr val="000000"/>
                </a:solidFill>
              </a:rPr>
              <a:t>Schülerschaft</a:t>
            </a:r>
            <a:endParaRPr lang="de-DE" sz="1800" kern="0" dirty="0">
              <a:solidFill>
                <a:srgbClr val="000000"/>
              </a:solidFill>
            </a:endParaRPr>
          </a:p>
          <a:p>
            <a:pPr marL="237398" indent="-237398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Für die Förderschulen und die Oberstufenzentren wurde aufgrund der vergleichsweise geringen Streuung der Daten hinsichtlich der Zusammensetzung der Schülerschaft kein Sozialindex erstellt. Für diese Schulen wird das Schulbudget als Pauschale </a:t>
            </a:r>
            <a:r>
              <a:rPr lang="de-DE" sz="1800" kern="0" dirty="0" smtClean="0">
                <a:solidFill>
                  <a:srgbClr val="000000"/>
                </a:solidFill>
              </a:rPr>
              <a:t>bemessen.</a:t>
            </a:r>
            <a:endParaRPr lang="de-DE" sz="1800" kern="0" dirty="0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97778"/>
              </p:ext>
            </p:extLst>
          </p:nvPr>
        </p:nvGraphicFramePr>
        <p:xfrm>
          <a:off x="5868144" y="2152111"/>
          <a:ext cx="3072679" cy="415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58">
                  <a:extLst>
                    <a:ext uri="{9D8B030D-6E8A-4147-A177-3AD203B41FA5}">
                      <a16:colId xmlns:a16="http://schemas.microsoft.com/office/drawing/2014/main" val="2845943349"/>
                    </a:ext>
                  </a:extLst>
                </a:gridCol>
                <a:gridCol w="816483">
                  <a:extLst>
                    <a:ext uri="{9D8B030D-6E8A-4147-A177-3AD203B41FA5}">
                      <a16:colId xmlns:a16="http://schemas.microsoft.com/office/drawing/2014/main" val="573861191"/>
                    </a:ext>
                  </a:extLst>
                </a:gridCol>
                <a:gridCol w="686038">
                  <a:extLst>
                    <a:ext uri="{9D8B030D-6E8A-4147-A177-3AD203B41FA5}">
                      <a16:colId xmlns:a16="http://schemas.microsoft.com/office/drawing/2014/main" val="2072482472"/>
                    </a:ext>
                  </a:extLst>
                </a:gridCol>
              </a:tblGrid>
              <a:tr h="798588">
                <a:tc rowSpan="5">
                  <a:txBody>
                    <a:bodyPr/>
                    <a:lstStyle/>
                    <a:p>
                      <a:endParaRPr lang="de-DE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de-DE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de-DE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de-DE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Allgemeine</a:t>
                      </a:r>
                      <a:r>
                        <a:rPr lang="de-DE" sz="1200" baseline="0" dirty="0" smtClean="0">
                          <a:solidFill>
                            <a:sysClr val="windowText" lastClr="000000"/>
                          </a:solidFill>
                        </a:rPr>
                        <a:t> Schulen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Kategorie</a:t>
                      </a:r>
                      <a:r>
                        <a:rPr lang="de-DE" sz="1200" baseline="0" dirty="0" smtClean="0">
                          <a:solidFill>
                            <a:sysClr val="windowText" lastClr="000000"/>
                          </a:solidFill>
                        </a:rPr>
                        <a:t> nach Sozialindex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Euro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38644"/>
                  </a:ext>
                </a:extLst>
              </a:tr>
              <a:tr h="37939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3.000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4770"/>
                  </a:ext>
                </a:extLst>
              </a:tr>
              <a:tr h="37939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II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4.000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7500"/>
                  </a:ext>
                </a:extLst>
              </a:tr>
              <a:tr h="37939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III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6.000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3702"/>
                  </a:ext>
                </a:extLst>
              </a:tr>
              <a:tr h="37939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IV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7.000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38305"/>
                  </a:ext>
                </a:extLst>
              </a:tr>
              <a:tr h="816058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ysClr val="windowText" lastClr="000000"/>
                          </a:solidFill>
                        </a:rPr>
                        <a:t>Schulen mit</a:t>
                      </a:r>
                      <a:r>
                        <a:rPr lang="de-DE" sz="1200" b="1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sz="1200" b="1" baseline="0" dirty="0" err="1" smtClean="0">
                          <a:solidFill>
                            <a:sysClr val="windowText" lastClr="000000"/>
                          </a:solidFill>
                        </a:rPr>
                        <a:t>sonderpäd</a:t>
                      </a:r>
                      <a:r>
                        <a:rPr lang="de-DE" sz="1200" b="1" baseline="0" dirty="0" smtClean="0">
                          <a:solidFill>
                            <a:sysClr val="windowText" lastClr="000000"/>
                          </a:solidFill>
                        </a:rPr>
                        <a:t>. Förderschwerpunkt (</a:t>
                      </a:r>
                      <a:r>
                        <a:rPr lang="de-DE" sz="1200" b="1" baseline="0" dirty="0" err="1" smtClean="0">
                          <a:solidFill>
                            <a:sysClr val="windowText" lastClr="000000"/>
                          </a:solidFill>
                        </a:rPr>
                        <a:t>em</a:t>
                      </a:r>
                      <a:r>
                        <a:rPr lang="de-DE" sz="1200" b="1" baseline="0" dirty="0" smtClean="0">
                          <a:solidFill>
                            <a:sysClr val="windowText" lastClr="000000"/>
                          </a:solidFill>
                        </a:rPr>
                        <a:t>. und soz. Entwicklung)</a:t>
                      </a:r>
                      <a:endParaRPr lang="de-DE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Pauschale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7.000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77208"/>
                  </a:ext>
                </a:extLst>
              </a:tr>
              <a:tr h="374715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ysClr val="windowText" lastClr="000000"/>
                          </a:solidFill>
                        </a:rPr>
                        <a:t>Übrige Förderschulen</a:t>
                      </a:r>
                      <a:endParaRPr lang="de-DE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Pauschale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5.000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71295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ysClr val="windowText" lastClr="000000"/>
                          </a:solidFill>
                        </a:rPr>
                        <a:t>Oberstufenzentren</a:t>
                      </a:r>
                      <a:r>
                        <a:rPr lang="de-DE" sz="1200" b="1" baseline="0" dirty="0" smtClean="0">
                          <a:solidFill>
                            <a:sysClr val="windowText" lastClr="000000"/>
                          </a:solidFill>
                        </a:rPr>
                        <a:t> (OSZ)</a:t>
                      </a:r>
                      <a:endParaRPr lang="de-DE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Pauschale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ysClr val="windowText" lastClr="000000"/>
                          </a:solidFill>
                        </a:rPr>
                        <a:t>5.000</a:t>
                      </a:r>
                      <a:r>
                        <a:rPr lang="de-DE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02472"/>
                  </a:ext>
                </a:extLst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173973" y="1484784"/>
            <a:ext cx="6630275" cy="3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800" kern="0" dirty="0" smtClean="0">
                <a:solidFill>
                  <a:srgbClr val="8EC38B"/>
                </a:solidFill>
                <a:latin typeface="+mn-lt"/>
              </a:rPr>
              <a:t>Sozialindex – Basis für Schulbudgetberechnung </a:t>
            </a:r>
            <a:endParaRPr lang="de-DE" sz="2800" kern="0" dirty="0">
              <a:solidFill>
                <a:srgbClr val="8EC38B"/>
              </a:solidFill>
              <a:latin typeface="+mn-lt"/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7104184" y="6553200"/>
            <a:ext cx="175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8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690B2C9C-9FC6-470D-9427-4BC00C704F62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3410955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Schulbudget 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095718"/>
            <a:ext cx="8768360" cy="38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Budget </a:t>
            </a:r>
            <a:r>
              <a:rPr lang="de-DE" sz="2200" dirty="0"/>
              <a:t>zur Finanzierung von außerunterrichtlichen Angeboten sowie </a:t>
            </a:r>
            <a:r>
              <a:rPr lang="de-DE" sz="2200" dirty="0" smtClean="0"/>
              <a:t>unterrichts-unterstützenden </a:t>
            </a:r>
            <a:r>
              <a:rPr lang="de-DE" sz="2200" dirty="0"/>
              <a:t>und unterrichtsergänzenden </a:t>
            </a:r>
            <a:r>
              <a:rPr lang="de-DE" sz="2200" dirty="0" smtClean="0"/>
              <a:t>Maßnahmen; berechnet  nach Sozialindex</a:t>
            </a:r>
            <a:endParaRPr lang="de-DE" sz="2200" dirty="0"/>
          </a:p>
          <a:p>
            <a:pPr marL="316531" indent="-316531" algn="l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Verwendung des Schulbudgets (Beispiele</a:t>
            </a:r>
            <a:r>
              <a:rPr lang="de-DE" sz="2200" kern="0" dirty="0" smtClean="0"/>
              <a:t>): </a:t>
            </a:r>
            <a:r>
              <a:rPr lang="de-DE" sz="2200" dirty="0" smtClean="0"/>
              <a:t>Ausweitung </a:t>
            </a:r>
            <a:r>
              <a:rPr lang="de-DE" sz="2200" dirty="0"/>
              <a:t>von </a:t>
            </a:r>
            <a:r>
              <a:rPr lang="de-DE" sz="2200" dirty="0" smtClean="0"/>
              <a:t>Ganztagsangeboten, Angeboten </a:t>
            </a:r>
            <a:r>
              <a:rPr lang="de-DE" sz="2200" dirty="0"/>
              <a:t>der </a:t>
            </a:r>
            <a:r>
              <a:rPr lang="de-DE" sz="2200" dirty="0" smtClean="0"/>
              <a:t>Begabungsförderung, Demokratiebildung, Nachhilfeangebote </a:t>
            </a:r>
            <a:endParaRPr lang="de-DE" sz="2200" dirty="0"/>
          </a:p>
          <a:p>
            <a:pPr marL="316531" indent="-316531" algn="l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Laufzeit: </a:t>
            </a:r>
            <a:r>
              <a:rPr lang="de-DE" sz="2200" dirty="0" smtClean="0"/>
              <a:t>1</a:t>
            </a:r>
            <a:r>
              <a:rPr lang="de-DE" sz="2200" dirty="0"/>
              <a:t>. Februar 2024 – 31. Juli </a:t>
            </a:r>
            <a:r>
              <a:rPr lang="de-DE" sz="2200" dirty="0" smtClean="0"/>
              <a:t>2025</a:t>
            </a:r>
          </a:p>
          <a:p>
            <a:pPr marL="316531" indent="-316531" algn="l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erweiterte Hilfestellung zum Umgang mit dem Schulbudget mittels eines </a:t>
            </a:r>
            <a:r>
              <a:rPr lang="de-DE" sz="2200" dirty="0" smtClean="0"/>
              <a:t>FAQs </a:t>
            </a:r>
          </a:p>
          <a:p>
            <a:pPr marL="316531" indent="-316531" algn="l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dirty="0" smtClean="0"/>
              <a:t>Herausgabe einer überarbeiteten Handreichung, Vereinfachung des Vergabe-verfahrens, Verschlankung der bestehenden Formulare engere Zusammenarbeit mit dem Ganztag</a:t>
            </a:r>
            <a:endParaRPr lang="de-DE" sz="2200" kern="0" dirty="0" smtClean="0"/>
          </a:p>
          <a:p>
            <a:pPr marL="316531" indent="-316531" algn="l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/>
          </a:p>
          <a:p>
            <a:pPr algn="just">
              <a:lnSpc>
                <a:spcPts val="2800"/>
              </a:lnSpc>
              <a:spcAft>
                <a:spcPts val="0"/>
              </a:spcAft>
            </a:pPr>
            <a:endParaRPr lang="de-DE" sz="220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23410955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6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Startchancen-Programm in Brandenburg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43939"/>
            <a:ext cx="8430606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6600"/>
                </a:solidFill>
              </a:rPr>
              <a:t>Bund-Länder-Programm</a:t>
            </a:r>
          </a:p>
          <a:p>
            <a:pPr marL="665301" lvl="1" indent="-332651" algn="just">
              <a:lnSpc>
                <a:spcPct val="150000"/>
              </a:lnSpc>
              <a:spcBef>
                <a:spcPts val="0"/>
              </a:spcBef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i</a:t>
            </a:r>
            <a:r>
              <a:rPr lang="de-DE" sz="2200" kern="0" dirty="0" smtClean="0"/>
              <a:t>nsgesamt </a:t>
            </a:r>
            <a:r>
              <a:rPr lang="de-DE" sz="2200" kern="0" dirty="0"/>
              <a:t>533,5 Millionen Euro innerhalb von 10 Jahren</a:t>
            </a:r>
          </a:p>
          <a:p>
            <a:pPr marL="665301" lvl="1" indent="-332651" algn="just">
              <a:lnSpc>
                <a:spcPct val="150000"/>
              </a:lnSpc>
              <a:spcBef>
                <a:spcPts val="0"/>
              </a:spcBef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f</a:t>
            </a:r>
            <a:r>
              <a:rPr lang="de-DE" sz="2200" kern="0" dirty="0" smtClean="0"/>
              <a:t>ür </a:t>
            </a:r>
            <a:r>
              <a:rPr lang="de-DE" sz="2200" kern="0" dirty="0"/>
              <a:t>110 nach Sozialindex ausgewählte Schulen</a:t>
            </a:r>
          </a:p>
          <a:p>
            <a:pPr marL="665301" lvl="1" indent="-332651" algn="just">
              <a:lnSpc>
                <a:spcPct val="150000"/>
              </a:lnSpc>
              <a:spcBef>
                <a:spcPts val="0"/>
              </a:spcBef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Investition in bauliche </a:t>
            </a:r>
            <a:r>
              <a:rPr lang="de-DE" sz="2200" kern="0" dirty="0" smtClean="0"/>
              <a:t>Ausstattung &amp; </a:t>
            </a:r>
            <a:r>
              <a:rPr lang="de-DE" sz="2200" kern="0" dirty="0"/>
              <a:t>pädagogische </a:t>
            </a:r>
            <a:r>
              <a:rPr lang="de-DE" sz="2200" kern="0" dirty="0" smtClean="0"/>
              <a:t>Maßnahmen/Personal</a:t>
            </a:r>
            <a:endParaRPr lang="de-DE" sz="2200" kern="0" dirty="0"/>
          </a:p>
          <a:p>
            <a:pPr marL="316531" indent="-31653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6600"/>
                </a:solidFill>
              </a:rPr>
              <a:t>Ziele</a:t>
            </a:r>
          </a:p>
          <a:p>
            <a:pPr marL="665301" lvl="1" indent="-332651" algn="just">
              <a:lnSpc>
                <a:spcPct val="150000"/>
              </a:lnSpc>
              <a:spcBef>
                <a:spcPts val="0"/>
              </a:spcBef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Verbesserung von Bildungs- und Teilhabechancen</a:t>
            </a:r>
          </a:p>
          <a:p>
            <a:pPr marL="665301" lvl="1" indent="-332651" algn="just">
              <a:lnSpc>
                <a:spcPct val="150000"/>
              </a:lnSpc>
              <a:spcBef>
                <a:spcPts val="0"/>
              </a:spcBef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Stärkung der sprachlichen, mathematischen und sozial-emotionalen Kompetenzen der Schülerinnen und Schüler</a:t>
            </a:r>
          </a:p>
          <a:p>
            <a:pPr marL="316531" indent="-31653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21858834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4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32856"/>
            <a:ext cx="87240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7300"/>
                </a:solidFill>
              </a:rPr>
              <a:t>b</a:t>
            </a:r>
            <a:r>
              <a:rPr lang="de-DE" sz="2200" kern="0" dirty="0" smtClean="0">
                <a:solidFill>
                  <a:srgbClr val="007300"/>
                </a:solidFill>
              </a:rPr>
              <a:t>isherige </a:t>
            </a:r>
            <a:r>
              <a:rPr lang="de-DE" sz="2200" kern="0" dirty="0">
                <a:solidFill>
                  <a:srgbClr val="007300"/>
                </a:solidFill>
              </a:rPr>
              <a:t>Meilensteine</a:t>
            </a:r>
          </a:p>
          <a:p>
            <a:pPr marL="665301" indent="-33265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kern="0" dirty="0"/>
              <a:t>Zustimmung des Bundes zum Brandenburger Sozialindex</a:t>
            </a:r>
          </a:p>
          <a:p>
            <a:pPr marL="665301" indent="-33265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kern="0" dirty="0"/>
              <a:t>Benennung der Schulen nach deren Zustimmung beim Bund</a:t>
            </a:r>
          </a:p>
          <a:p>
            <a:pPr marL="316531" indent="-31653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7300"/>
                </a:solidFill>
              </a:rPr>
              <a:t>Einstiegsjahr</a:t>
            </a:r>
            <a:r>
              <a:rPr lang="de-DE" sz="2200" kern="0" dirty="0"/>
              <a:t> im </a:t>
            </a:r>
            <a:r>
              <a:rPr lang="de-DE" sz="2200" kern="0" dirty="0" smtClean="0"/>
              <a:t>SJ 2024/2025</a:t>
            </a:r>
            <a:endParaRPr lang="de-DE" sz="2200" kern="0" dirty="0"/>
          </a:p>
          <a:p>
            <a:pPr marL="665301" lvl="1" indent="-33265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/>
              <a:t>Kick-Off Veranstaltungen, Bedarfsabstimmung, </a:t>
            </a:r>
            <a:r>
              <a:rPr lang="de-DE" sz="2200" kern="0" dirty="0"/>
              <a:t>Etablierung </a:t>
            </a:r>
            <a:r>
              <a:rPr lang="de-DE" sz="2200" kern="0" dirty="0" smtClean="0"/>
              <a:t>von </a:t>
            </a:r>
            <a:r>
              <a:rPr lang="de-DE" sz="2200" kern="0" dirty="0"/>
              <a:t>Netzwerkstrukturen, </a:t>
            </a:r>
            <a:r>
              <a:rPr lang="de-DE" sz="2200" kern="0" dirty="0" smtClean="0"/>
              <a:t>SCP-Statusgespräche</a:t>
            </a:r>
            <a:endParaRPr lang="de-DE" sz="2200" kern="0" dirty="0"/>
          </a:p>
          <a:p>
            <a:pPr marL="316531" indent="-31653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7300"/>
                </a:solidFill>
              </a:rPr>
              <a:t>Regelbetrieb </a:t>
            </a:r>
            <a:r>
              <a:rPr lang="de-DE" sz="2200" kern="0" dirty="0"/>
              <a:t>ab </a:t>
            </a:r>
            <a:r>
              <a:rPr lang="de-DE" sz="2200" kern="0" dirty="0" smtClean="0"/>
              <a:t>SJ 2025/2026</a:t>
            </a:r>
            <a:endParaRPr lang="de-DE" sz="2200" kern="0" dirty="0"/>
          </a:p>
          <a:p>
            <a:pPr marL="665301" lvl="1" indent="-33265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Konkretisierung standortbezogener </a:t>
            </a:r>
            <a:r>
              <a:rPr lang="de-DE" sz="2200" kern="0" dirty="0" smtClean="0"/>
              <a:t>Umsetzungspläne</a:t>
            </a:r>
            <a:endParaRPr lang="de-DE" sz="2200" kern="0" dirty="0"/>
          </a:p>
          <a:p>
            <a:pPr marL="316531" indent="-31653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kern="0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800" kern="0" dirty="0" smtClean="0">
                <a:solidFill>
                  <a:srgbClr val="8EC38B"/>
                </a:solidFill>
                <a:latin typeface="+mn-lt"/>
              </a:rPr>
              <a:t>Startchancen-Programm in Brandenburg</a:t>
            </a:r>
            <a:endParaRPr lang="de-DE" sz="2800" kern="0" dirty="0">
              <a:solidFill>
                <a:srgbClr val="8EC38B"/>
              </a:solidFill>
              <a:latin typeface="+mn-lt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1858834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8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589137660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060848"/>
            <a:ext cx="876835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0" dirty="0" smtClean="0"/>
              <a:t>Alle </a:t>
            </a:r>
            <a:r>
              <a:rPr lang="de-DE" kern="0" dirty="0"/>
              <a:t>Schulen werden ab dem Schuljahr </a:t>
            </a:r>
            <a:r>
              <a:rPr lang="de-DE" kern="0" dirty="0" smtClean="0"/>
              <a:t>2024/2025 </a:t>
            </a:r>
            <a:r>
              <a:rPr lang="de-DE" kern="0" dirty="0"/>
              <a:t>mit zusätzlichem Personal für Schulverwaltungsassistenz und Schulsozialarbeit </a:t>
            </a:r>
            <a:r>
              <a:rPr lang="de-DE" kern="0" dirty="0" smtClean="0"/>
              <a:t>ausgestattet</a:t>
            </a:r>
            <a:r>
              <a:rPr lang="de-DE" kern="0" dirty="0"/>
              <a:t>. </a:t>
            </a:r>
            <a:r>
              <a:rPr lang="de-DE" kern="0" dirty="0" smtClean="0"/>
              <a:t>Die ersten </a:t>
            </a:r>
            <a:r>
              <a:rPr lang="de-DE" kern="0" dirty="0"/>
              <a:t>Maßnahmen können bereits zum Schuljahresbeginn starten. </a:t>
            </a:r>
          </a:p>
          <a:p>
            <a:pPr marL="316531" indent="-316531" algn="l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0" dirty="0" smtClean="0">
                <a:solidFill>
                  <a:srgbClr val="007300"/>
                </a:solidFill>
              </a:rPr>
              <a:t>Termine Kick-off Veranstaltungen</a:t>
            </a:r>
          </a:p>
          <a:p>
            <a:pPr marL="316531" indent="-316531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kern="0" dirty="0">
              <a:solidFill>
                <a:srgbClr val="007300"/>
              </a:solidFill>
            </a:endParaRPr>
          </a:p>
          <a:p>
            <a:pPr marL="316531" indent="-316531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kern="0" dirty="0"/>
          </a:p>
          <a:p>
            <a:pPr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800" kern="0" dirty="0" smtClean="0">
                <a:solidFill>
                  <a:srgbClr val="8EC38B"/>
                </a:solidFill>
                <a:latin typeface="+mn-lt"/>
              </a:rPr>
              <a:t>Startchancen-Programm in Brandenburg</a:t>
            </a:r>
            <a:endParaRPr lang="de-DE" sz="2800" kern="0" dirty="0">
              <a:solidFill>
                <a:srgbClr val="8EC38B"/>
              </a:solidFill>
              <a:latin typeface="+mn-lt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97314"/>
              </p:ext>
            </p:extLst>
          </p:nvPr>
        </p:nvGraphicFramePr>
        <p:xfrm>
          <a:off x="611560" y="3503919"/>
          <a:ext cx="6624736" cy="2913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336">
                  <a:extLst>
                    <a:ext uri="{9D8B030D-6E8A-4147-A177-3AD203B41FA5}">
                      <a16:colId xmlns:a16="http://schemas.microsoft.com/office/drawing/2014/main" val="1983581749"/>
                    </a:ext>
                  </a:extLst>
                </a:gridCol>
                <a:gridCol w="1309236">
                  <a:extLst>
                    <a:ext uri="{9D8B030D-6E8A-4147-A177-3AD203B41FA5}">
                      <a16:colId xmlns:a16="http://schemas.microsoft.com/office/drawing/2014/main" val="696470583"/>
                    </a:ext>
                  </a:extLst>
                </a:gridCol>
                <a:gridCol w="3106164">
                  <a:extLst>
                    <a:ext uri="{9D8B030D-6E8A-4147-A177-3AD203B41FA5}">
                      <a16:colId xmlns:a16="http://schemas.microsoft.com/office/drawing/2014/main" val="185309375"/>
                    </a:ext>
                  </a:extLst>
                </a:gridCol>
              </a:tblGrid>
              <a:tr h="25120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Staatliches</a:t>
                      </a:r>
                      <a:r>
                        <a:rPr lang="de-DE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Schulamt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Datum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05529"/>
                  </a:ext>
                </a:extLst>
              </a:tr>
              <a:tr h="78886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Frankfurt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(Oder)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07.10.2024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Städtisches Gymnasium I Frankfurt (Oder)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Karl-Liebknecht-Gymnasium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Wieckestraße</a:t>
                      </a: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de-DE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de-DE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15230 Frankfurt (Oder)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320938"/>
                  </a:ext>
                </a:extLst>
              </a:tr>
              <a:tr h="588721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Cottbus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08.10.2024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Spreewald-Schule Lübben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 Kleinen Hain 30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15907 Lübben (Spreewald)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09288"/>
                  </a:ext>
                </a:extLst>
              </a:tr>
              <a:tr h="588721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Brandenburg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09.10.2024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Gottlieb-Daimler-Gesamtschule Ludwigsfelde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Karl-Liebknecht-Straße 2c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14974 Ludwigsfelde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56571"/>
                  </a:ext>
                </a:extLst>
              </a:tr>
              <a:tr h="6298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Neuruppin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10.10.2024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Staatliches Schulamt Neuruppin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Trenckmannstr</a:t>
                      </a: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15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16816 Neuruppin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6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defTabSz="844083"/>
            <a:r>
              <a:rPr lang="de-DE" kern="0" dirty="0" smtClean="0">
                <a:latin typeface="Arial Narrow"/>
              </a:rPr>
              <a:t>Gliederung</a:t>
            </a:r>
            <a:endParaRPr lang="de-DE" kern="0" dirty="0">
              <a:latin typeface="Arial Narrow"/>
            </a:endParaRPr>
          </a:p>
        </p:txBody>
      </p:sp>
      <p:sp>
        <p:nvSpPr>
          <p:cNvPr id="10" name="Textfeld 9">
            <a:hlinkClick r:id="rId3" action="ppaction://hlinksldjump"/>
          </p:cNvPr>
          <p:cNvSpPr txBox="1"/>
          <p:nvPr/>
        </p:nvSpPr>
        <p:spPr>
          <a:xfrm>
            <a:off x="196129" y="2169731"/>
            <a:ext cx="423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6191" indent="-246191" defTabSz="844083" eaLnBrk="1" hangingPunct="1">
              <a:spcBef>
                <a:spcPts val="923"/>
              </a:spcBef>
            </a:pPr>
            <a:r>
              <a:rPr lang="de-DE" sz="1800" b="1" kern="0" dirty="0" smtClean="0">
                <a:solidFill>
                  <a:srgbClr val="007300"/>
                </a:solidFill>
                <a:latin typeface="Arial Narrow"/>
              </a:rPr>
              <a:t>1. Schulformübergreifende Themen</a:t>
            </a:r>
            <a:endParaRPr lang="de-DE" sz="1800" b="1" kern="0" dirty="0">
              <a:solidFill>
                <a:srgbClr val="007300"/>
              </a:solidFill>
              <a:latin typeface="Arial Narrow"/>
            </a:endParaRPr>
          </a:p>
        </p:txBody>
      </p:sp>
      <p:sp>
        <p:nvSpPr>
          <p:cNvPr id="11" name="Textfeld 10">
            <a:hlinkClick r:id="rId4" action="ppaction://hlinksldjump"/>
          </p:cNvPr>
          <p:cNvSpPr txBox="1"/>
          <p:nvPr/>
        </p:nvSpPr>
        <p:spPr>
          <a:xfrm>
            <a:off x="207954" y="2646198"/>
            <a:ext cx="847993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1.1	Strategische Schulentwicklung – Prozesse und Instrumente</a:t>
            </a: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1.2</a:t>
            </a:r>
            <a:r>
              <a:rPr lang="de-DE" sz="1600" kern="0" dirty="0">
                <a:solidFill>
                  <a:srgbClr val="000000"/>
                </a:solidFill>
                <a:latin typeface="Arial Narrow"/>
              </a:rPr>
              <a:t>	Sozialindex, Schulbudget</a:t>
            </a: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, Startchancen-Programm</a:t>
            </a: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1.3	Digitalisierung</a:t>
            </a: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1.4	Kompetenzförderung</a:t>
            </a: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1.5	Begabtenförderung</a:t>
            </a:r>
            <a:endParaRPr lang="de-DE" sz="1600" kern="0" dirty="0">
              <a:solidFill>
                <a:srgbClr val="000000"/>
              </a:solidFill>
              <a:latin typeface="Arial Narrow"/>
            </a:endParaRP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1.6	Besondere </a:t>
            </a:r>
            <a:r>
              <a:rPr lang="de-DE" sz="1600" kern="0" dirty="0">
                <a:solidFill>
                  <a:srgbClr val="000000"/>
                </a:solidFill>
                <a:latin typeface="Arial Narrow"/>
              </a:rPr>
              <a:t>Unterstützung für Schülerinnen und Schüler</a:t>
            </a: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1.7	Kinderschutz und Demokratiebildung</a:t>
            </a:r>
            <a:endParaRPr lang="de-DE" sz="1600" kern="0" dirty="0">
              <a:solidFill>
                <a:srgbClr val="000000"/>
              </a:solidFill>
              <a:latin typeface="Arial Narrow"/>
            </a:endParaRP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1.8	Lehrkräftegewinnung</a:t>
            </a:r>
            <a:endParaRPr lang="de-DE" sz="1600" kern="0" dirty="0">
              <a:solidFill>
                <a:srgbClr val="000000"/>
              </a:solidFill>
              <a:latin typeface="Arial Narrow"/>
            </a:endParaRPr>
          </a:p>
          <a:p>
            <a:pPr marL="534988" indent="-358775" defTabSz="844083">
              <a:spcBef>
                <a:spcPts val="600"/>
              </a:spcBef>
              <a:buClr>
                <a:srgbClr val="00642D"/>
              </a:buClr>
            </a:pPr>
            <a:r>
              <a:rPr lang="de-DE" sz="1600" kern="0" dirty="0" smtClean="0">
                <a:solidFill>
                  <a:srgbClr val="000000"/>
                </a:solidFill>
                <a:latin typeface="Arial Narrow"/>
              </a:rPr>
              <a:t>1.9	Allgemeine Informationen</a:t>
            </a:r>
            <a:endParaRPr lang="de-DE" sz="1600" b="1" kern="0" dirty="0">
              <a:solidFill>
                <a:srgbClr val="000000"/>
              </a:solidFill>
              <a:latin typeface="Arial Narrow"/>
            </a:endParaRPr>
          </a:p>
          <a:p>
            <a:pPr defTabSz="844083">
              <a:spcBef>
                <a:spcPts val="1800"/>
              </a:spcBef>
              <a:buClr>
                <a:srgbClr val="00642D"/>
              </a:buClr>
            </a:pPr>
            <a:r>
              <a:rPr lang="de-DE" sz="1800" b="1" kern="0" dirty="0" smtClean="0">
                <a:solidFill>
                  <a:srgbClr val="007300"/>
                </a:solidFill>
                <a:latin typeface="Arial Narrow"/>
              </a:rPr>
              <a:t>2. </a:t>
            </a:r>
            <a:r>
              <a:rPr lang="de-DE" sz="1800" b="1" kern="0" dirty="0">
                <a:solidFill>
                  <a:srgbClr val="007300"/>
                </a:solidFill>
                <a:latin typeface="Arial Narrow"/>
              </a:rPr>
              <a:t>Schulformspezifische </a:t>
            </a:r>
            <a:r>
              <a:rPr lang="de-DE" sz="1800" b="1" kern="0" dirty="0" smtClean="0">
                <a:solidFill>
                  <a:srgbClr val="007300"/>
                </a:solidFill>
                <a:latin typeface="Arial Narrow"/>
              </a:rPr>
              <a:t>Themen</a:t>
            </a:r>
            <a:endParaRPr lang="de-DE" sz="1800" b="1" kern="0" dirty="0" smtClean="0">
              <a:solidFill>
                <a:srgbClr val="000000"/>
              </a:solidFill>
              <a:latin typeface="Arial Narrow"/>
            </a:endParaRPr>
          </a:p>
          <a:p>
            <a:pPr marL="357188" defTabSz="844083">
              <a:buClr>
                <a:srgbClr val="00642D"/>
              </a:buClr>
            </a:pPr>
            <a:endParaRPr lang="de-DE" sz="1600" kern="0" dirty="0" smtClean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0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1.3 Digitalisierung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9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-63909" y="3406499"/>
            <a:ext cx="9159552" cy="34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2pPr>
            <a:lvl3pPr marL="844083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3pPr>
            <a:lvl4pPr marL="1266124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4pPr>
            <a:lvl5pPr marL="1688165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5pPr>
            <a:lvl6pPr marL="2110207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6pPr>
            <a:lvl7pPr marL="2532248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7pPr>
            <a:lvl8pPr marL="2954289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8pPr>
            <a:lvl9pPr marL="337633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de-DE" sz="2200" b="1" kern="0" dirty="0" smtClean="0"/>
              <a:t>ODER</a:t>
            </a:r>
          </a:p>
          <a:p>
            <a:pPr lvl="1"/>
            <a:endParaRPr lang="de-DE" sz="2200" b="1" kern="0" dirty="0" smtClean="0"/>
          </a:p>
          <a:p>
            <a:endParaRPr lang="de-DE" sz="2200" b="1" kern="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rgbClr val="007300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eaLnBrk="1" hangingPunct="1"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eaLnBrk="1" hangingPunct="1"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eaLnBrk="1" hangingPunct="1"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fontAlgn="base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fontAlgn="base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fontAlgn="base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fontAlgn="base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dirty="0" smtClean="0"/>
              <a:t>Distanzunterrichtsverordnung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7890" y="4444222"/>
            <a:ext cx="5493695" cy="186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2pPr>
            <a:lvl3pPr marL="844083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3pPr>
            <a:lvl4pPr marL="1266124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4pPr>
            <a:lvl5pPr marL="1688165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5pPr>
            <a:lvl6pPr marL="2110207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6pPr>
            <a:lvl7pPr marL="2532248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7pPr>
            <a:lvl8pPr marL="2954289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8pPr>
            <a:lvl9pPr marL="337633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l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Grundsatz: Unterricht als Präsenzunterricht</a:t>
            </a:r>
          </a:p>
          <a:p>
            <a:pPr marL="342900" indent="-342900" algn="l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Bildungsgangspezifische Regelungen</a:t>
            </a:r>
          </a:p>
          <a:p>
            <a:pPr marL="342900" indent="-342900" algn="l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Voraussetzung: technische Ausstattung gegeben</a:t>
            </a:r>
          </a:p>
          <a:p>
            <a:pPr marL="342900" indent="-342900" algn="l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Inkrafttreten: 1. August 2024</a:t>
            </a:r>
          </a:p>
          <a:p>
            <a:pPr algn="l"/>
            <a:endParaRPr lang="de-DE" sz="2200" kern="0" dirty="0" smtClean="0"/>
          </a:p>
          <a:p>
            <a:pPr algn="l"/>
            <a:endParaRPr lang="de-DE" sz="2200" kern="0" dirty="0" smtClean="0"/>
          </a:p>
          <a:p>
            <a:pPr algn="l"/>
            <a:endParaRPr lang="de-DE" sz="2200" kern="0" dirty="0" smtClean="0"/>
          </a:p>
          <a:p>
            <a:pPr algn="l"/>
            <a:endParaRPr lang="de-DE" sz="2200" kern="0" dirty="0" smtClean="0"/>
          </a:p>
          <a:p>
            <a:pPr algn="l"/>
            <a:endParaRPr lang="de-DE" sz="2200" kern="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-358575" y="2401075"/>
            <a:ext cx="914400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2pPr>
            <a:lvl3pPr marL="844083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3pPr>
            <a:lvl4pPr marL="1266124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4pPr>
            <a:lvl5pPr marL="1688165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5pPr>
            <a:lvl6pPr marL="2110207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6pPr>
            <a:lvl7pPr marL="2532248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7pPr>
            <a:lvl8pPr marL="2954289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8pPr>
            <a:lvl9pPr marL="337633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de-DE" sz="2200" kern="0" dirty="0" smtClean="0"/>
              <a:t>Distanzunterricht findet statt aufgrund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0" y="3369454"/>
            <a:ext cx="4139952" cy="6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2pPr>
            <a:lvl3pPr marL="844083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3pPr>
            <a:lvl4pPr marL="1266124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4pPr>
            <a:lvl5pPr marL="1688165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5pPr>
            <a:lvl6pPr marL="2110207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6pPr>
            <a:lvl7pPr marL="2532248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7pPr>
            <a:lvl8pPr marL="2954289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8pPr>
            <a:lvl9pPr marL="337633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de-DE" sz="2200" kern="0" dirty="0" smtClean="0"/>
              <a:t>einer Notsituation </a:t>
            </a:r>
          </a:p>
          <a:p>
            <a:pPr marL="0" lvl="1"/>
            <a:r>
              <a:rPr lang="de-DE" sz="2200" kern="0" dirty="0" smtClean="0"/>
              <a:t>(im Wesentlichen ehemals </a:t>
            </a:r>
            <a:r>
              <a:rPr lang="de-DE" sz="2200" kern="0" dirty="0" err="1" smtClean="0"/>
              <a:t>BiGEV</a:t>
            </a:r>
            <a:r>
              <a:rPr lang="de-DE" sz="2200" kern="0" dirty="0" smtClean="0"/>
              <a:t>)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095156" y="3369454"/>
            <a:ext cx="3952131" cy="9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2pPr>
            <a:lvl3pPr marL="844083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3pPr>
            <a:lvl4pPr marL="1266124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4pPr>
            <a:lvl5pPr marL="1688165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5pPr>
            <a:lvl6pPr marL="2110207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6pPr>
            <a:lvl7pPr marL="2532248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7pPr>
            <a:lvl8pPr marL="2954289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8pPr>
            <a:lvl9pPr marL="3376331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de-DE" sz="2200" kern="0" dirty="0" smtClean="0"/>
              <a:t>eines pädagogischen Konzepts (neuer Ansatz, Digitalisierung)</a:t>
            </a:r>
          </a:p>
          <a:p>
            <a:pPr lvl="1"/>
            <a:endParaRPr lang="de-DE" sz="2200" kern="0" dirty="0" smtClean="0"/>
          </a:p>
          <a:p>
            <a:endParaRPr lang="de-DE" sz="2200" kern="0" dirty="0" smtClean="0"/>
          </a:p>
          <a:p>
            <a:endParaRPr lang="de-DE" sz="2200" kern="0" dirty="0"/>
          </a:p>
        </p:txBody>
      </p:sp>
      <p:sp>
        <p:nvSpPr>
          <p:cNvPr id="14" name="Pfeil nach unten 13"/>
          <p:cNvSpPr/>
          <p:nvPr/>
        </p:nvSpPr>
        <p:spPr bwMode="auto">
          <a:xfrm>
            <a:off x="2195736" y="2871332"/>
            <a:ext cx="288032" cy="383404"/>
          </a:xfrm>
          <a:prstGeom prst="downArrow">
            <a:avLst/>
          </a:prstGeom>
          <a:solidFill>
            <a:srgbClr val="008E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>
            <a:off x="5940152" y="2870774"/>
            <a:ext cx="288032" cy="383404"/>
          </a:xfrm>
          <a:prstGeom prst="downArrow">
            <a:avLst/>
          </a:prstGeom>
          <a:solidFill>
            <a:srgbClr val="008E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932143593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93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69563169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48" y="1529097"/>
            <a:ext cx="8820448" cy="531751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Strategie „Digitale Schule“ von Landesregierung und KSV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22</a:t>
            </a:fld>
            <a:endParaRPr lang="de-DE" alt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16048" y="2215947"/>
            <a:ext cx="8646598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100" kern="0" dirty="0"/>
              <a:t>s</a:t>
            </a:r>
            <a:r>
              <a:rPr lang="de-DE" sz="2100" kern="0" dirty="0" smtClean="0"/>
              <a:t>eit </a:t>
            </a:r>
            <a:r>
              <a:rPr lang="de-DE" sz="2100" kern="0" dirty="0"/>
              <a:t>Oktober 2022 </a:t>
            </a:r>
            <a:r>
              <a:rPr lang="de-DE" sz="2100" dirty="0"/>
              <a:t>Gesprächsformat</a:t>
            </a:r>
            <a:r>
              <a:rPr lang="de-DE" sz="2100" kern="0" dirty="0"/>
              <a:t> zur </a:t>
            </a:r>
            <a:r>
              <a:rPr lang="de-DE" sz="2100" dirty="0"/>
              <a:t>gemeinsamen Aufgabenwahrnehmung für „Digitale Schule“ zwischen </a:t>
            </a:r>
            <a:r>
              <a:rPr lang="de-DE" sz="2100" kern="0" dirty="0"/>
              <a:t>Landesregierung und kommunalen Spitzenverbänden</a:t>
            </a:r>
            <a:endParaRPr lang="de-DE" sz="2100" dirty="0"/>
          </a:p>
          <a:p>
            <a:pPr marL="342900" indent="-342900" algn="just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100" kern="0" dirty="0" smtClean="0"/>
              <a:t>gemeinsames </a:t>
            </a:r>
            <a:r>
              <a:rPr lang="de-DE" sz="2100" kern="0" dirty="0"/>
              <a:t>Strategiepapier sichert </a:t>
            </a:r>
            <a:r>
              <a:rPr lang="de-DE" sz="2100" kern="0" dirty="0" smtClean="0"/>
              <a:t>die </a:t>
            </a:r>
            <a:r>
              <a:rPr lang="de-DE" sz="2100" kern="0" dirty="0"/>
              <a:t>bisherigen Abstimmungen zu den folgenden Themen:</a:t>
            </a:r>
          </a:p>
          <a:p>
            <a:pPr marL="720725" indent="-360363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Schulportal Brandenburg</a:t>
            </a:r>
          </a:p>
          <a:p>
            <a:pPr marL="720725" indent="-360363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 smtClean="0"/>
              <a:t>digitale </a:t>
            </a:r>
            <a:r>
              <a:rPr lang="de-DE" sz="2100" kern="0" dirty="0"/>
              <a:t>Basisinfrastruktur</a:t>
            </a:r>
          </a:p>
          <a:p>
            <a:pPr marL="720725" indent="-360363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i</a:t>
            </a:r>
            <a:r>
              <a:rPr lang="de-DE" sz="2100" kern="0" dirty="0" smtClean="0"/>
              <a:t>ndividuell </a:t>
            </a:r>
            <a:r>
              <a:rPr lang="de-DE" sz="2100" kern="0" dirty="0"/>
              <a:t>nutzbare Endgeräte</a:t>
            </a:r>
          </a:p>
          <a:p>
            <a:pPr marL="720725" indent="-360363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Administration, Betrieb und Support der IT-Infrastruktur an Schulen</a:t>
            </a:r>
          </a:p>
        </p:txBody>
      </p:sp>
    </p:spTree>
    <p:extLst>
      <p:ext uri="{BB962C8B-B14F-4D97-AF65-F5344CB8AC3E}">
        <p14:creationId xmlns:p14="http://schemas.microsoft.com/office/powerpoint/2010/main" val="19335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64952976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48" y="1529097"/>
            <a:ext cx="8820448" cy="531751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Mobile digitale Endgeräte für Lehrkräfte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23</a:t>
            </a:fld>
            <a:endParaRPr lang="de-DE" alt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16048" y="2143939"/>
            <a:ext cx="8646598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100" kern="0" dirty="0"/>
              <a:t>Alle </a:t>
            </a:r>
            <a:r>
              <a:rPr lang="de-DE" sz="2100" kern="0" dirty="0" smtClean="0"/>
              <a:t>Lehrkräfte </a:t>
            </a:r>
            <a:r>
              <a:rPr lang="de-DE" sz="2100" kern="0" dirty="0"/>
              <a:t>im Landesdienst </a:t>
            </a:r>
            <a:r>
              <a:rPr lang="de-DE" sz="2100" kern="0" dirty="0" smtClean="0"/>
              <a:t>werden </a:t>
            </a:r>
            <a:r>
              <a:rPr lang="de-DE" sz="2100" kern="0" dirty="0" smtClean="0"/>
              <a:t>bis </a:t>
            </a:r>
            <a:r>
              <a:rPr lang="de-DE" sz="2100" kern="0" dirty="0" smtClean="0"/>
              <a:t>Ende </a:t>
            </a:r>
            <a:r>
              <a:rPr lang="de-DE" sz="2100" kern="0" smtClean="0"/>
              <a:t>des </a:t>
            </a:r>
            <a:r>
              <a:rPr lang="de-DE" sz="2100" kern="0"/>
              <a:t>J</a:t>
            </a:r>
            <a:r>
              <a:rPr lang="de-DE" sz="2100" kern="0" smtClean="0"/>
              <a:t>ahres 2024 </a:t>
            </a:r>
            <a:r>
              <a:rPr lang="de-DE" sz="2100" kern="0" dirty="0"/>
              <a:t>mit mobilen digitalen Endgeräten ausgestattet </a:t>
            </a:r>
            <a:r>
              <a:rPr lang="de-DE" sz="2100" kern="0" dirty="0" smtClean="0"/>
              <a:t>sein. </a:t>
            </a:r>
          </a:p>
          <a:p>
            <a:pPr marL="316531" indent="-316531" algn="just"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100" kern="0" dirty="0"/>
              <a:t>Finanzierung der Geräte erfolgt </a:t>
            </a:r>
            <a:r>
              <a:rPr lang="de-DE" sz="2100" kern="0" dirty="0" smtClean="0"/>
              <a:t>aus </a:t>
            </a:r>
            <a:r>
              <a:rPr lang="de-DE" sz="2100" kern="0" dirty="0"/>
              <a:t>dem </a:t>
            </a:r>
            <a:r>
              <a:rPr lang="de-DE" sz="2100" kern="0" dirty="0" err="1"/>
              <a:t>DigitalPakt</a:t>
            </a:r>
            <a:r>
              <a:rPr lang="de-DE" sz="2100" kern="0" dirty="0"/>
              <a:t> Schule und zusätzlichen Landesmitteln </a:t>
            </a:r>
            <a:endParaRPr lang="de-DE" sz="2100" kern="0" dirty="0" smtClean="0"/>
          </a:p>
          <a:p>
            <a:pPr marL="316531" indent="-316531" algn="just"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100" kern="0" dirty="0" smtClean="0"/>
              <a:t>Übergangsweise Administration der Geräte durch das MBJS, sofern die Voraussetzungen bei den Schulträgern noch nicht vorliegen</a:t>
            </a:r>
          </a:p>
          <a:p>
            <a:pPr marL="316531" indent="-316531" algn="just"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100" kern="0" dirty="0" smtClean="0"/>
              <a:t>Schulen konnten </a:t>
            </a:r>
            <a:r>
              <a:rPr lang="de-DE" sz="2100" kern="0" dirty="0"/>
              <a:t>Bedarf im Rahmen einer Abfrage melden (Betriebssystem/Anzahl)</a:t>
            </a:r>
          </a:p>
          <a:p>
            <a:pPr marL="316531" indent="-316531" algn="just"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100" kern="0" dirty="0" smtClean="0"/>
              <a:t>Ab Beginn des Schuljahres 2024/2025 bis Ende 2024 wird den </a:t>
            </a:r>
            <a:r>
              <a:rPr lang="de-DE" sz="2100" kern="0" dirty="0"/>
              <a:t>Schulen </a:t>
            </a:r>
            <a:r>
              <a:rPr lang="de-DE" sz="2100" kern="0" dirty="0" smtClean="0"/>
              <a:t>sukzessive eine </a:t>
            </a:r>
            <a:r>
              <a:rPr lang="de-DE" sz="2100" kern="0" dirty="0"/>
              <a:t>von zwei </a:t>
            </a:r>
            <a:r>
              <a:rPr lang="de-DE" sz="2100" kern="0" dirty="0" err="1"/>
              <a:t>Tabletvarianten</a:t>
            </a:r>
            <a:r>
              <a:rPr lang="de-DE" sz="2100" kern="0" dirty="0"/>
              <a:t> </a:t>
            </a:r>
            <a:r>
              <a:rPr lang="de-DE" sz="2100" kern="0" dirty="0" smtClean="0"/>
              <a:t>einsatzbereit für die Lehrkräfte geliefert</a:t>
            </a:r>
            <a:r>
              <a:rPr lang="de-DE" sz="2100" kern="0" dirty="0"/>
              <a:t>:</a:t>
            </a:r>
          </a:p>
          <a:p>
            <a:pPr marL="665301" indent="-332651" algn="just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Apple iPad 10</a:t>
            </a:r>
          </a:p>
          <a:p>
            <a:pPr marL="665301" indent="-332651" algn="just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Microsoft Surface Go </a:t>
            </a:r>
            <a:r>
              <a:rPr lang="de-DE" sz="2100" kern="0" dirty="0" smtClean="0"/>
              <a:t>4</a:t>
            </a:r>
            <a:endParaRPr lang="de-DE" sz="2100" kern="0" dirty="0"/>
          </a:p>
        </p:txBody>
      </p:sp>
    </p:spTree>
    <p:extLst>
      <p:ext uri="{BB962C8B-B14F-4D97-AF65-F5344CB8AC3E}">
        <p14:creationId xmlns:p14="http://schemas.microsoft.com/office/powerpoint/2010/main" val="26262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514" y="1556792"/>
            <a:ext cx="7974886" cy="576064"/>
          </a:xfrm>
        </p:spPr>
        <p:txBody>
          <a:bodyPr/>
          <a:lstStyle/>
          <a:p>
            <a:r>
              <a:rPr lang="de-DE" sz="2800" dirty="0" smtClean="0"/>
              <a:t>Umsetzung von Distanzunterricht an beruflichen Schulen </a:t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7514" y="2160712"/>
            <a:ext cx="8535398" cy="43242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 algn="just">
              <a:lnSpc>
                <a:spcPts val="3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0">
                <a:solidFill>
                  <a:srgbClr val="000000"/>
                </a:solidFill>
                <a:latin typeface="+mn-lt"/>
              </a:defRPr>
            </a:lvl1pPr>
          </a:lstStyle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4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 smtClean="0">
                <a:latin typeface="Arial Narrow"/>
              </a:rPr>
              <a:t>I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m Rahmen des Schulversuchs „Distanzunterricht an Berufsschulen“ (Laufzeit bis Ende SJ 2025/2026) Erprobung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folgender </a:t>
            </a:r>
            <a:r>
              <a:rPr lang="de-DE" dirty="0">
                <a:latin typeface="Arial Narrow"/>
              </a:rPr>
              <a:t>K</a:t>
            </a:r>
            <a:r>
              <a:rPr kumimoji="0" lang="de-DE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onzepte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im berufsbezogenen Bereich (Lernfeldunterricht):</a:t>
            </a:r>
          </a:p>
          <a:p>
            <a:pPr marL="628650" marR="0" lvl="0" indent="-2667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4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OSZ Prignitz, Spree-Neiße III und Ostprignitz-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Ruppin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Umsetzung eines synchronen Distanzunterrichts</a:t>
            </a:r>
          </a:p>
          <a:p>
            <a:pPr marL="628650" marR="0" lvl="0" indent="-2667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4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OSZ Potsdam III und Dahme-Spreewald Konzepte zur Umsetzung eines asynchronen Distanzunterrichts </a:t>
            </a:r>
          </a:p>
          <a:p>
            <a:pPr marL="268288" indent="-268288">
              <a:lnSpc>
                <a:spcPct val="100000"/>
              </a:lnSpc>
              <a:spcBef>
                <a:spcPts val="600"/>
              </a:spcBef>
              <a:buClr>
                <a:srgbClr val="00642D"/>
              </a:buClr>
            </a:pPr>
            <a:r>
              <a:rPr lang="de-DE" dirty="0" smtClean="0">
                <a:latin typeface="Arial Narrow"/>
              </a:rPr>
              <a:t>Umsetzung Distanzunterricht </a:t>
            </a:r>
            <a:r>
              <a:rPr lang="de-DE" dirty="0">
                <a:latin typeface="Arial Narrow"/>
              </a:rPr>
              <a:t>erfolgt im berufsbezogenen Bereich (Lernfeldunterricht</a:t>
            </a:r>
            <a:r>
              <a:rPr lang="de-DE" dirty="0" smtClean="0">
                <a:latin typeface="Arial Narrow"/>
              </a:rPr>
              <a:t>)</a:t>
            </a:r>
            <a:endParaRPr lang="de-DE" dirty="0">
              <a:latin typeface="Arial Narrow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4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Ziele: </a:t>
            </a:r>
          </a:p>
          <a:p>
            <a:pPr marL="628650" indent="-266700">
              <a:lnSpc>
                <a:spcPct val="10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 Narrow"/>
              </a:rPr>
              <a:t>verstärkte Vermittlung ausbildungsberufsspezifischer digitaler Kompetenzen als Bestandteil der beruflichen </a:t>
            </a:r>
            <a:r>
              <a:rPr lang="de-DE" dirty="0" smtClean="0">
                <a:latin typeface="Arial Narrow"/>
              </a:rPr>
              <a:t>Handlungskompetenz</a:t>
            </a:r>
          </a:p>
          <a:p>
            <a:pPr marL="628650" indent="-266700">
              <a:lnSpc>
                <a:spcPct val="10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/>
              </a:rPr>
              <a:t>Steigerung </a:t>
            </a:r>
            <a:r>
              <a:rPr lang="de-DE" dirty="0">
                <a:latin typeface="Arial Narrow"/>
              </a:rPr>
              <a:t>der Attraktivität und Stärkung der </a:t>
            </a:r>
            <a:r>
              <a:rPr lang="de-DE" dirty="0" smtClean="0">
                <a:latin typeface="Arial Narrow"/>
              </a:rPr>
              <a:t>Ausbildungsstandorte</a:t>
            </a:r>
          </a:p>
          <a:p>
            <a:pPr marL="628650" indent="-266700">
              <a:lnSpc>
                <a:spcPct val="10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/>
              </a:rPr>
              <a:t>Steigerung </a:t>
            </a:r>
            <a:r>
              <a:rPr lang="de-DE" dirty="0">
                <a:latin typeface="Arial Narrow"/>
              </a:rPr>
              <a:t>der Unterrichtsqualität und ressourcenoptimierte </a:t>
            </a:r>
            <a:r>
              <a:rPr lang="de-DE" dirty="0" smtClean="0">
                <a:latin typeface="Arial Narrow"/>
              </a:rPr>
              <a:t>Unterrichtstätigkeit</a:t>
            </a:r>
            <a:endParaRPr lang="de-DE" dirty="0">
              <a:latin typeface="Arial Narrow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0" y="6453336"/>
          <a:ext cx="8604448" cy="4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9980775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183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346" y="1528936"/>
            <a:ext cx="7963054" cy="675928"/>
          </a:xfrm>
        </p:spPr>
        <p:txBody>
          <a:bodyPr/>
          <a:lstStyle/>
          <a:p>
            <a:r>
              <a:rPr lang="de-DE" sz="2800" dirty="0" smtClean="0"/>
              <a:t>Modellprojekt im ZBW zur digitalen Standortvernetzung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9346" y="2132856"/>
            <a:ext cx="8653300" cy="4219753"/>
          </a:xfrm>
        </p:spPr>
        <p:txBody>
          <a:bodyPr/>
          <a:lstStyle/>
          <a:p>
            <a:pPr marL="265113" indent="-265113" algn="just">
              <a:lnSpc>
                <a:spcPts val="2900"/>
              </a:lnSpc>
              <a:spcBef>
                <a:spcPts val="0"/>
              </a:spcBef>
            </a:pPr>
            <a:r>
              <a:rPr lang="de-DE" sz="2100" dirty="0" smtClean="0"/>
              <a:t>Umsetzung seit dem SJ 2023/2024 an den Standorten UM und MOL</a:t>
            </a:r>
          </a:p>
          <a:p>
            <a:pPr marL="265113" indent="-265113" algn="just">
              <a:lnSpc>
                <a:spcPts val="2900"/>
              </a:lnSpc>
              <a:spcBef>
                <a:spcPts val="0"/>
              </a:spcBef>
            </a:pPr>
            <a:r>
              <a:rPr lang="de-DE" sz="2000" dirty="0"/>
              <a:t>Prüfung einer regelhaften Implementierung </a:t>
            </a:r>
            <a:r>
              <a:rPr lang="de-DE" sz="2000" dirty="0" smtClean="0"/>
              <a:t>an weiteren Standorten ab SJ 2024/2025</a:t>
            </a:r>
          </a:p>
          <a:p>
            <a:pPr marL="265113" indent="-265113" algn="just">
              <a:lnSpc>
                <a:spcPts val="2900"/>
              </a:lnSpc>
              <a:spcBef>
                <a:spcPts val="0"/>
              </a:spcBef>
            </a:pPr>
            <a:r>
              <a:rPr lang="de-DE" sz="2100" dirty="0" smtClean="0"/>
              <a:t>Ziele: Erhalt des Bildungsgangs und der Kursangebote zum Erwerb der AHR trotz Unterfrequentierung / Stärkung lebenslangen Lernens </a:t>
            </a:r>
            <a:r>
              <a:rPr lang="de-DE" sz="2100" dirty="0" smtClean="0">
                <a:sym typeface="Wingdings" panose="05000000000000000000" pitchFamily="2" charset="2"/>
              </a:rPr>
              <a:t> </a:t>
            </a:r>
            <a:r>
              <a:rPr lang="de-DE" sz="2100" dirty="0">
                <a:sym typeface="Wingdings" panose="05000000000000000000" pitchFamily="2" charset="2"/>
              </a:rPr>
              <a:t>Fachkräftesicherung</a:t>
            </a:r>
            <a:endParaRPr lang="de-DE" sz="2100" dirty="0"/>
          </a:p>
          <a:p>
            <a:pPr marL="265113" indent="-265113" algn="just">
              <a:lnSpc>
                <a:spcPts val="2900"/>
              </a:lnSpc>
              <a:spcBef>
                <a:spcPts val="0"/>
              </a:spcBef>
            </a:pPr>
            <a:r>
              <a:rPr lang="de-DE" sz="2100" dirty="0" smtClean="0"/>
              <a:t>Umsetzung erfolgt durch Vernetzung </a:t>
            </a:r>
            <a:r>
              <a:rPr lang="de-DE" sz="2100" dirty="0"/>
              <a:t>der Standorte in der Organisation und Durchführung der </a:t>
            </a:r>
            <a:r>
              <a:rPr lang="de-DE" sz="2100" dirty="0" smtClean="0"/>
              <a:t>Kurse</a:t>
            </a:r>
          </a:p>
          <a:p>
            <a:pPr marL="265113" indent="-265113" algn="just">
              <a:lnSpc>
                <a:spcPts val="2900"/>
              </a:lnSpc>
              <a:spcBef>
                <a:spcPts val="0"/>
              </a:spcBef>
            </a:pPr>
            <a:r>
              <a:rPr lang="de-DE" sz="2100" dirty="0" smtClean="0"/>
              <a:t>Standorte </a:t>
            </a:r>
            <a:r>
              <a:rPr lang="de-DE" sz="2100" dirty="0"/>
              <a:t>fungieren jeweils für bestimmte Fächer abwechselnd als Sende- bzw. Empfangseinheit:</a:t>
            </a:r>
          </a:p>
          <a:p>
            <a:pPr marL="423900" lvl="1" indent="0" algn="just">
              <a:lnSpc>
                <a:spcPts val="2900"/>
              </a:lnSpc>
              <a:spcBef>
                <a:spcPts val="0"/>
              </a:spcBef>
            </a:pPr>
            <a:endParaRPr lang="de-DE" sz="2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B2C9C-9FC6-470D-9427-4BC00C704F62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56337"/>
              </p:ext>
            </p:extLst>
          </p:nvPr>
        </p:nvGraphicFramePr>
        <p:xfrm>
          <a:off x="2699792" y="4958702"/>
          <a:ext cx="5991798" cy="1225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947">
                  <a:extLst>
                    <a:ext uri="{9D8B030D-6E8A-4147-A177-3AD203B41FA5}">
                      <a16:colId xmlns:a16="http://schemas.microsoft.com/office/drawing/2014/main" val="3631402042"/>
                    </a:ext>
                  </a:extLst>
                </a:gridCol>
                <a:gridCol w="3336106">
                  <a:extLst>
                    <a:ext uri="{9D8B030D-6E8A-4147-A177-3AD203B41FA5}">
                      <a16:colId xmlns:a16="http://schemas.microsoft.com/office/drawing/2014/main" val="673501895"/>
                    </a:ext>
                  </a:extLst>
                </a:gridCol>
                <a:gridCol w="1291745">
                  <a:extLst>
                    <a:ext uri="{9D8B030D-6E8A-4147-A177-3AD203B41FA5}">
                      <a16:colId xmlns:a16="http://schemas.microsoft.com/office/drawing/2014/main" val="2198264473"/>
                    </a:ext>
                  </a:extLst>
                </a:gridCol>
              </a:tblGrid>
              <a:tr h="24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Standort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</a:rPr>
                        <a:t>digitale Übertragung des Unterrichts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Standort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97487"/>
                  </a:ext>
                </a:extLst>
              </a:tr>
              <a:tr h="50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Sendeeinheit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Deutsch, Englisch,</a:t>
                      </a:r>
                      <a:r>
                        <a:rPr lang="de-DE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Biologie, Physik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Empfangseinheit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53992"/>
                  </a:ext>
                </a:extLst>
              </a:tr>
              <a:tr h="47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Empfangseinheit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effectLst/>
                        </a:rPr>
                        <a:t>Französisch,</a:t>
                      </a:r>
                      <a:r>
                        <a:rPr lang="de-DE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Geschichte, Mathematik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Sendeeinheit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49111"/>
                  </a:ext>
                </a:extLst>
              </a:tr>
            </a:tbl>
          </a:graphicData>
        </a:graphic>
      </p:graphicFrame>
      <p:sp>
        <p:nvSpPr>
          <p:cNvPr id="9" name="Pfeil nach links 8"/>
          <p:cNvSpPr/>
          <p:nvPr/>
        </p:nvSpPr>
        <p:spPr>
          <a:xfrm rot="10800000">
            <a:off x="4139951" y="5275958"/>
            <a:ext cx="3234575" cy="394057"/>
          </a:xfrm>
          <a:prstGeom prst="leftArrow">
            <a:avLst>
              <a:gd name="adj1" fmla="val 64230"/>
              <a:gd name="adj2" fmla="val 143923"/>
            </a:avLst>
          </a:prstGeom>
          <a:noFill/>
          <a:ln w="9525"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200" dirty="0">
              <a:solidFill>
                <a:srgbClr val="000000"/>
              </a:solidFill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feil nach links 10"/>
          <p:cNvSpPr/>
          <p:nvPr/>
        </p:nvSpPr>
        <p:spPr>
          <a:xfrm>
            <a:off x="4099187" y="5755405"/>
            <a:ext cx="3234575" cy="394057"/>
          </a:xfrm>
          <a:prstGeom prst="leftArrow">
            <a:avLst>
              <a:gd name="adj1" fmla="val 64230"/>
              <a:gd name="adj2" fmla="val 143923"/>
            </a:avLst>
          </a:prstGeom>
          <a:noFill/>
          <a:ln w="9525"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200" dirty="0">
              <a:solidFill>
                <a:srgbClr val="000000"/>
              </a:solidFill>
              <a:latin typeface="Arial Narro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9980775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78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6021801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536592"/>
            <a:ext cx="6611815" cy="762000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Landeslizenzen für digitale Lehr-Lern-Werkzeuge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1" y="2197968"/>
            <a:ext cx="8784977" cy="3493359"/>
          </a:xfrm>
        </p:spPr>
        <p:txBody>
          <a:bodyPr/>
          <a:lstStyle/>
          <a:p>
            <a:pPr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de-DE" sz="2100" dirty="0" smtClean="0"/>
              <a:t>Verlängerung </a:t>
            </a:r>
            <a:r>
              <a:rPr lang="de-DE" sz="2100" dirty="0"/>
              <a:t>der drei Landeslizenzen für </a:t>
            </a:r>
            <a:r>
              <a:rPr lang="de-DE" sz="2100" u="sng" dirty="0" smtClean="0"/>
              <a:t>komplettes </a:t>
            </a:r>
            <a:r>
              <a:rPr lang="de-DE" sz="2100" u="sng" dirty="0"/>
              <a:t>Schuljahr </a:t>
            </a:r>
            <a:r>
              <a:rPr lang="de-DE" sz="2100" u="sng" dirty="0" smtClean="0"/>
              <a:t>2024/2025</a:t>
            </a:r>
            <a:r>
              <a:rPr lang="de-DE" sz="2100" dirty="0" smtClean="0"/>
              <a:t> </a:t>
            </a:r>
            <a:r>
              <a:rPr lang="de-DE" sz="2100" dirty="0"/>
              <a:t>erfolgt</a:t>
            </a:r>
          </a:p>
          <a:p>
            <a:pPr marL="738572" lvl="1" indent="-316531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de-DE" sz="2100" b="1" dirty="0" err="1" smtClean="0"/>
              <a:t>bettermarks</a:t>
            </a:r>
            <a:r>
              <a:rPr lang="de-DE" sz="2100" dirty="0"/>
              <a:t>: digitales, adaptives Lernprogramm für die Förderung mathematischer Kompetenzen (</a:t>
            </a:r>
            <a:r>
              <a:rPr lang="de-DE" sz="2100" dirty="0" err="1" smtClean="0"/>
              <a:t>Jgst</a:t>
            </a:r>
            <a:r>
              <a:rPr lang="de-DE" sz="2100" dirty="0" smtClean="0"/>
              <a:t>. </a:t>
            </a:r>
            <a:r>
              <a:rPr lang="de-DE" sz="2100" dirty="0"/>
              <a:t>4 - 13) mit über 200.000 </a:t>
            </a:r>
            <a:r>
              <a:rPr lang="de-DE" sz="2100" dirty="0" smtClean="0"/>
              <a:t>Mathe-Aufgaben</a:t>
            </a:r>
          </a:p>
          <a:p>
            <a:pPr marL="738572" lvl="1" indent="-316531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de-DE" sz="2100" b="1" dirty="0" err="1" smtClean="0"/>
              <a:t>Antolin</a:t>
            </a:r>
            <a:r>
              <a:rPr lang="de-DE" sz="2100" dirty="0"/>
              <a:t>: digitales Lehr-Lern-Programm zur Leseförderung (Jahrgangsstufe 1 - 10) mit Quizfragen zu mehr als 120.000 Kinder- und </a:t>
            </a:r>
            <a:r>
              <a:rPr lang="de-DE" sz="2100" dirty="0" smtClean="0"/>
              <a:t>Jugendbüchern/Texten</a:t>
            </a:r>
          </a:p>
          <a:p>
            <a:pPr marL="738572" lvl="1" indent="-316531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de-DE" sz="2100" b="1" dirty="0" smtClean="0"/>
              <a:t>ANTON</a:t>
            </a:r>
            <a:r>
              <a:rPr lang="de-DE" sz="2100" dirty="0"/>
              <a:t>: digitale Lern-App für die Fächer Deutsch, Mathematik, Englisch, Sachkunde, Deutsch als Zweitsprache, Biologie, Physik, Geschichte und Musik (Vorschule bis </a:t>
            </a:r>
            <a:r>
              <a:rPr lang="de-DE" sz="2100" dirty="0" smtClean="0"/>
              <a:t>Abitur)</a:t>
            </a:r>
            <a:endParaRPr lang="de-DE" sz="210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BF06-525E-4C5C-BC32-6618ABA7F010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512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48" y="1529097"/>
            <a:ext cx="8820448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Schul-Cloud Brandenburg</a:t>
            </a:r>
            <a:endParaRPr lang="de-DE" sz="2800" dirty="0">
              <a:latin typeface="+mn-lt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27</a:t>
            </a:fld>
            <a:endParaRPr lang="de-DE" alt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96129" y="2184721"/>
            <a:ext cx="8308615" cy="398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Ca. 80 % der Schulen haben bereits einen Zugang zur Schul-Cloud Brandenburg.</a:t>
            </a:r>
          </a:p>
          <a:p>
            <a:pPr marL="316531" indent="-316531"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„Letter </a:t>
            </a:r>
            <a:r>
              <a:rPr lang="de-DE" kern="0" dirty="0" err="1" smtClean="0">
                <a:solidFill>
                  <a:srgbClr val="000000"/>
                </a:solidFill>
              </a:rPr>
              <a:t>of</a:t>
            </a:r>
            <a:r>
              <a:rPr lang="de-DE" kern="0" dirty="0" smtClean="0">
                <a:solidFill>
                  <a:srgbClr val="000000"/>
                </a:solidFill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</a:rPr>
              <a:t>Intend</a:t>
            </a:r>
            <a:r>
              <a:rPr lang="de-DE" kern="0" dirty="0" smtClean="0">
                <a:solidFill>
                  <a:srgbClr val="000000"/>
                </a:solidFill>
              </a:rPr>
              <a:t>“ zur </a:t>
            </a:r>
            <a:r>
              <a:rPr lang="de-DE" kern="0" dirty="0">
                <a:solidFill>
                  <a:srgbClr val="000000"/>
                </a:solidFill>
              </a:rPr>
              <a:t>weiteren Zusammenarbeit gemeinsam als </a:t>
            </a:r>
            <a:r>
              <a:rPr lang="de-DE" kern="0" dirty="0" err="1" smtClean="0">
                <a:solidFill>
                  <a:srgbClr val="000000"/>
                </a:solidFill>
              </a:rPr>
              <a:t>Schulcloud</a:t>
            </a:r>
            <a:r>
              <a:rPr lang="de-DE" kern="0" dirty="0" smtClean="0">
                <a:solidFill>
                  <a:srgbClr val="000000"/>
                </a:solidFill>
              </a:rPr>
              <a:t>-Verbund  ist durch Staatssekretärin Zinke und die Staatssekretäre Niedersachsens und Thüringens unterzeichnet worden. </a:t>
            </a:r>
          </a:p>
          <a:p>
            <a:pPr marL="316531" indent="-316531" algn="just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Neuerungen </a:t>
            </a:r>
            <a:r>
              <a:rPr lang="de-DE" kern="0" dirty="0">
                <a:solidFill>
                  <a:srgbClr val="000000"/>
                </a:solidFill>
              </a:rPr>
              <a:t>im Schuljahr </a:t>
            </a:r>
            <a:r>
              <a:rPr lang="de-DE" kern="0" dirty="0" smtClean="0">
                <a:solidFill>
                  <a:srgbClr val="000000"/>
                </a:solidFill>
              </a:rPr>
              <a:t>2023/2024:</a:t>
            </a:r>
            <a:endParaRPr lang="de-DE" kern="0" dirty="0">
              <a:solidFill>
                <a:srgbClr val="000000"/>
              </a:solidFill>
            </a:endParaRPr>
          </a:p>
          <a:p>
            <a:pPr marL="764941" lvl="1" indent="-342900" algn="just">
              <a:lnSpc>
                <a:spcPts val="28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Das Spaltenboard wurde implementiert und sukzessive in seinem Funktionsumfang erweitert:</a:t>
            </a:r>
          </a:p>
          <a:p>
            <a:pPr marL="1073150" lvl="2" indent="-230188" algn="just">
              <a:lnSpc>
                <a:spcPts val="28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neues Whiteboard</a:t>
            </a:r>
          </a:p>
          <a:p>
            <a:pPr marL="1073150" lvl="2" indent="-230188" algn="just">
              <a:lnSpc>
                <a:spcPts val="28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  <a:defRPr/>
            </a:pPr>
            <a:r>
              <a:rPr lang="de-DE" kern="0" dirty="0" err="1" smtClean="0">
                <a:solidFill>
                  <a:srgbClr val="000000"/>
                </a:solidFill>
              </a:rPr>
              <a:t>Etherpad</a:t>
            </a:r>
            <a:r>
              <a:rPr lang="de-DE" kern="0" dirty="0" smtClean="0">
                <a:solidFill>
                  <a:srgbClr val="000000"/>
                </a:solidFill>
              </a:rPr>
              <a:t> im Spaltenboard eingebunden</a:t>
            </a:r>
          </a:p>
          <a:p>
            <a:pPr marL="1073150" lvl="2" indent="-230188" algn="just">
              <a:lnSpc>
                <a:spcPts val="28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  <a:defRPr/>
            </a:pPr>
            <a:r>
              <a:rPr lang="de-DE" kern="0" dirty="0" smtClean="0">
                <a:solidFill>
                  <a:srgbClr val="000000"/>
                </a:solidFill>
              </a:rPr>
              <a:t>zeitnah </a:t>
            </a:r>
            <a:r>
              <a:rPr lang="de-DE" kern="0" dirty="0">
                <a:solidFill>
                  <a:srgbClr val="000000"/>
                </a:solidFill>
              </a:rPr>
              <a:t>auch in einer einspaltigen Version </a:t>
            </a:r>
            <a:r>
              <a:rPr lang="de-DE" kern="0" dirty="0" smtClean="0">
                <a:solidFill>
                  <a:srgbClr val="000000"/>
                </a:solidFill>
              </a:rPr>
              <a:t>verfügbar</a:t>
            </a:r>
            <a:endParaRPr lang="de-DE" kern="0" dirty="0">
              <a:solidFill>
                <a:srgbClr val="000000"/>
              </a:solidFill>
            </a:endParaRPr>
          </a:p>
          <a:p>
            <a:pPr marL="316531" indent="-316531" algn="just" defTabSz="844083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altLang="de-DE" dirty="0">
              <a:solidFill>
                <a:srgbClr val="000000"/>
              </a:solidFill>
              <a:latin typeface="Arial Narrow"/>
            </a:endParaRPr>
          </a:p>
          <a:p>
            <a:pPr algn="just" defTabSz="844083">
              <a:lnSpc>
                <a:spcPts val="2800"/>
              </a:lnSpc>
              <a:spcBef>
                <a:spcPts val="0"/>
              </a:spcBef>
              <a:defRPr/>
            </a:pPr>
            <a:endParaRPr lang="de-DE" dirty="0">
              <a:solidFill>
                <a:srgbClr val="000000"/>
              </a:solidFill>
              <a:latin typeface="Arial Narrow"/>
            </a:endParaRPr>
          </a:p>
          <a:p>
            <a:pPr algn="just" defTabSz="844083">
              <a:lnSpc>
                <a:spcPts val="2800"/>
              </a:lnSpc>
              <a:spcBef>
                <a:spcPts val="0"/>
              </a:spcBef>
              <a:defRPr/>
            </a:pPr>
            <a:endParaRPr lang="de-DE" dirty="0">
              <a:solidFill>
                <a:srgbClr val="000000"/>
              </a:solidFill>
              <a:latin typeface="Arial Narrow"/>
            </a:endParaRPr>
          </a:p>
          <a:p>
            <a:pPr algn="just" defTabSz="844083">
              <a:lnSpc>
                <a:spcPts val="2800"/>
              </a:lnSpc>
              <a:spcBef>
                <a:spcPts val="0"/>
              </a:spcBef>
              <a:defRPr/>
            </a:pPr>
            <a:endParaRPr lang="de-DE" dirty="0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89980775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8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48" y="1529097"/>
            <a:ext cx="8820448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Künstliche Intelligenz</a:t>
            </a:r>
            <a:endParaRPr lang="de-DE" sz="2800" dirty="0">
              <a:latin typeface="+mn-lt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28</a:t>
            </a:fld>
            <a:endParaRPr lang="de-DE" alt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96128" y="2184720"/>
            <a:ext cx="8408320" cy="398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200" kern="0" dirty="0" smtClean="0">
                <a:solidFill>
                  <a:srgbClr val="000000"/>
                </a:solidFill>
              </a:rPr>
              <a:t>Pilotprojekt „</a:t>
            </a:r>
            <a:r>
              <a:rPr lang="de-DE" sz="2200" b="1" kern="0" dirty="0" smtClean="0">
                <a:solidFill>
                  <a:srgbClr val="000000"/>
                </a:solidFill>
              </a:rPr>
              <a:t>KI-Tool für Brandenburg – KI-T BB</a:t>
            </a:r>
            <a:r>
              <a:rPr lang="de-DE" sz="2200" kern="0" dirty="0" smtClean="0">
                <a:solidFill>
                  <a:srgbClr val="000000"/>
                </a:solidFill>
              </a:rPr>
              <a:t>“ auf dem Bildungsserver Berlin-Brandenburg, datenschutzkonform, kostenfrei für dienstliche Zwecke</a:t>
            </a:r>
          </a:p>
          <a:p>
            <a:pPr marL="628650" lvl="1" indent="-268288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sz="2200" kern="0" dirty="0" smtClean="0">
                <a:solidFill>
                  <a:srgbClr val="000000"/>
                </a:solidFill>
              </a:rPr>
              <a:t>Text-generierende KI (Chat GPT)</a:t>
            </a:r>
          </a:p>
          <a:p>
            <a:pPr marL="628650" lvl="1" indent="-268288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sz="2200" kern="0" dirty="0" smtClean="0">
                <a:solidFill>
                  <a:srgbClr val="000000"/>
                </a:solidFill>
              </a:rPr>
              <a:t>Bild-generierende KI (Dall-E)</a:t>
            </a:r>
            <a:endParaRPr lang="de-DE" sz="2200" kern="0" dirty="0">
              <a:solidFill>
                <a:srgbClr val="000000"/>
              </a:solidFill>
            </a:endParaRPr>
          </a:p>
          <a:p>
            <a:pPr marL="316531" indent="-316531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200" b="1" kern="0" dirty="0" smtClean="0">
                <a:solidFill>
                  <a:srgbClr val="000000"/>
                </a:solidFill>
              </a:rPr>
              <a:t>Handlungsleitfaden</a:t>
            </a:r>
            <a:r>
              <a:rPr lang="de-DE" sz="2200" kern="0" dirty="0" smtClean="0">
                <a:solidFill>
                  <a:srgbClr val="000000"/>
                </a:solidFill>
              </a:rPr>
              <a:t> Künstliche Intelligenz befindet sich in Überarbeitung</a:t>
            </a:r>
            <a:endParaRPr lang="de-DE" altLang="de-DE" sz="2200" kern="0" dirty="0">
              <a:solidFill>
                <a:srgbClr val="000000"/>
              </a:solidFill>
            </a:endParaRPr>
          </a:p>
          <a:p>
            <a:pPr marL="316531" indent="-316531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200" b="1" kern="0" dirty="0">
                <a:solidFill>
                  <a:srgbClr val="000000"/>
                </a:solidFill>
              </a:rPr>
              <a:t>a</a:t>
            </a:r>
            <a:r>
              <a:rPr lang="de-DE" altLang="de-DE" sz="2200" b="1" kern="0" dirty="0" smtClean="0">
                <a:solidFill>
                  <a:srgbClr val="000000"/>
                </a:solidFill>
              </a:rPr>
              <a:t>ktive Kooperation aller 16 Bundesländer </a:t>
            </a:r>
            <a:r>
              <a:rPr lang="de-DE" altLang="de-DE" sz="2200" kern="0" dirty="0" smtClean="0">
                <a:solidFill>
                  <a:srgbClr val="000000"/>
                </a:solidFill>
              </a:rPr>
              <a:t>bei diesem Thema wird fortgesetzt (u.a. KMK AG KI, </a:t>
            </a:r>
            <a:r>
              <a:rPr lang="de-DE" altLang="de-DE" sz="2200" kern="0" dirty="0" err="1" smtClean="0">
                <a:solidFill>
                  <a:srgbClr val="000000"/>
                </a:solidFill>
              </a:rPr>
              <a:t>lüV</a:t>
            </a:r>
            <a:r>
              <a:rPr lang="de-DE" altLang="de-DE" sz="2200" kern="0" dirty="0" smtClean="0">
                <a:solidFill>
                  <a:srgbClr val="000000"/>
                </a:solidFill>
              </a:rPr>
              <a:t> AIS)</a:t>
            </a:r>
          </a:p>
          <a:p>
            <a:pPr marL="316531" indent="-316531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200" b="1" kern="0" dirty="0" smtClean="0">
                <a:solidFill>
                  <a:srgbClr val="000000"/>
                </a:solidFill>
              </a:rPr>
              <a:t>Beginn der Entwicklungsphase </a:t>
            </a:r>
            <a:r>
              <a:rPr lang="de-DE" altLang="de-DE" sz="2200" kern="0" dirty="0" smtClean="0">
                <a:solidFill>
                  <a:srgbClr val="000000"/>
                </a:solidFill>
              </a:rPr>
              <a:t>von „Adaptives Intelligentes System – AIS“ nach Vergabe im Q4 2024</a:t>
            </a:r>
          </a:p>
          <a:p>
            <a:pPr marL="628650" lvl="1" indent="-268288" algn="just">
              <a:lnSpc>
                <a:spcPts val="30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200" kern="0" dirty="0">
                <a:solidFill>
                  <a:srgbClr val="000000"/>
                </a:solidFill>
              </a:rPr>
              <a:t>a</a:t>
            </a:r>
            <a:r>
              <a:rPr lang="de-DE" altLang="de-DE" sz="2200" kern="0" dirty="0" smtClean="0">
                <a:solidFill>
                  <a:srgbClr val="000000"/>
                </a:solidFill>
              </a:rPr>
              <a:t>gile Entwicklung, Teilergebnisse darum ggf. ab Beginn 2025</a:t>
            </a:r>
            <a:endParaRPr lang="de-DE" altLang="de-DE" sz="2200" dirty="0">
              <a:solidFill>
                <a:srgbClr val="000000"/>
              </a:solidFill>
            </a:endParaRPr>
          </a:p>
          <a:p>
            <a:pPr algn="just" defTabSz="844083">
              <a:lnSpc>
                <a:spcPts val="3000"/>
              </a:lnSpc>
              <a:spcBef>
                <a:spcPts val="0"/>
              </a:spcBef>
              <a:defRPr/>
            </a:pPr>
            <a:endParaRPr lang="de-DE" sz="2200" dirty="0">
              <a:solidFill>
                <a:srgbClr val="000000"/>
              </a:solidFill>
              <a:latin typeface="Arial Narrow"/>
            </a:endParaRPr>
          </a:p>
          <a:p>
            <a:pPr algn="just" defTabSz="844083">
              <a:lnSpc>
                <a:spcPts val="3000"/>
              </a:lnSpc>
              <a:spcBef>
                <a:spcPts val="0"/>
              </a:spcBef>
              <a:defRPr/>
            </a:pPr>
            <a:endParaRPr lang="de-DE" sz="2200" dirty="0">
              <a:solidFill>
                <a:srgbClr val="000000"/>
              </a:solidFill>
              <a:latin typeface="Arial Narrow"/>
            </a:endParaRPr>
          </a:p>
          <a:p>
            <a:pPr algn="just" defTabSz="844083">
              <a:lnSpc>
                <a:spcPts val="3000"/>
              </a:lnSpc>
              <a:spcBef>
                <a:spcPts val="0"/>
              </a:spcBef>
              <a:defRPr/>
            </a:pPr>
            <a:endParaRPr lang="de-DE" sz="2200" dirty="0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40830433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4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1.4 Kompetenzförderung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01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345" y="1514872"/>
            <a:ext cx="8179079" cy="762000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Kernaufgaben der Schul- und Unterrichtsentwicklung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132856"/>
            <a:ext cx="8064896" cy="424847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2200" dirty="0" smtClean="0"/>
              <a:t>Lehrkräfte gewinnen, aus- und fortbilden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2200" dirty="0" smtClean="0"/>
              <a:t>Lehrkräfte für den Fokus auf Unterricht entlasten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2200" dirty="0" smtClean="0"/>
              <a:t>Schulqualität systematisch evaluieren und entwickeln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2200" dirty="0"/>
              <a:t>s</a:t>
            </a:r>
            <a:r>
              <a:rPr lang="de-DE" sz="2200" dirty="0" smtClean="0"/>
              <a:t>prachliche und mathematische Kompetenzen fördern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2200" dirty="0" smtClean="0"/>
              <a:t>Kinderschutz und Demokratiebildung stärken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z="2200" dirty="0" smtClean="0"/>
              <a:t>Digitalisierung pädagogisch sinnvoll entwickeln</a:t>
            </a:r>
            <a:endParaRPr lang="de-DE" sz="2200" dirty="0"/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de-DE" sz="2200" dirty="0" smtClean="0"/>
              <a:t>Grundlagen:</a:t>
            </a:r>
          </a:p>
          <a:p>
            <a:pPr marL="360363" indent="-268288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 smtClean="0"/>
              <a:t>12-Punkte-Plan</a:t>
            </a:r>
          </a:p>
          <a:p>
            <a:pPr marL="360363" indent="-268288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n</a:t>
            </a:r>
            <a:r>
              <a:rPr lang="de-DE" sz="2200" dirty="0" smtClean="0"/>
              <a:t>euer Koalitionsvertrag (ab Ende 2024 / Anfang 2025)</a:t>
            </a:r>
          </a:p>
          <a:p>
            <a:pPr marL="360363" indent="-268288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 smtClean="0"/>
              <a:t>Erziehungs- und Bildungsauftrag gemäß </a:t>
            </a:r>
            <a:r>
              <a:rPr lang="de-DE" sz="2200" dirty="0" err="1" smtClean="0"/>
              <a:t>BbgSchulG</a:t>
            </a:r>
            <a:r>
              <a:rPr lang="de-DE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628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51254"/>
            <a:ext cx="8419529" cy="797626"/>
          </a:xfrm>
        </p:spPr>
        <p:txBody>
          <a:bodyPr/>
          <a:lstStyle/>
          <a:p>
            <a:pPr algn="just"/>
            <a:r>
              <a:rPr lang="de-DE" sz="2800" dirty="0" smtClean="0">
                <a:latin typeface="+mn-lt"/>
              </a:rPr>
              <a:t>Aktuelle Themen der Kindertagesbetreuung – Bildungsplan, Sprachstandsfeststellung, „Mika“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85052" y="2498435"/>
            <a:ext cx="8430606" cy="37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Weiterentwicklung „Grundsätze elementarer Bildung“ (2004) zu einem </a:t>
            </a:r>
            <a:r>
              <a:rPr lang="de-DE" sz="2031" b="1" kern="0" dirty="0">
                <a:solidFill>
                  <a:srgbClr val="000000"/>
                </a:solidFill>
                <a:latin typeface="Arial Narrow"/>
              </a:rPr>
              <a:t>Bildungsplan</a:t>
            </a:r>
          </a:p>
          <a:p>
            <a:pPr marL="738572" lvl="1" indent="-316531" algn="just" defTabSz="844083">
              <a:lnSpc>
                <a:spcPct val="15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Fokus (von der Krippe bis zum Hort): alltagsintegrierte Bildungsprozesse und Förderformate; Verknüpfung der Bildungsbereiche mit Alltagssituationen </a:t>
            </a: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n</a:t>
            </a:r>
            <a:r>
              <a:rPr lang="de-DE" sz="2031" kern="0" dirty="0" smtClean="0">
                <a:solidFill>
                  <a:srgbClr val="000000"/>
                </a:solidFill>
                <a:latin typeface="Arial Narrow"/>
              </a:rPr>
              <a:t>eues </a:t>
            </a: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Instrument im Verfahren der </a:t>
            </a:r>
            <a:r>
              <a:rPr lang="de-DE" sz="2031" b="1" kern="0" dirty="0">
                <a:solidFill>
                  <a:srgbClr val="000000"/>
                </a:solidFill>
                <a:latin typeface="Arial Narrow"/>
              </a:rPr>
              <a:t>Sprachstandsfeststellung</a:t>
            </a: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: „Sprachscreening für das Vorschulalter“ (SSV) – schrittweise Ablösung „KISTE“</a:t>
            </a: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Erprobung des Übergangsinstrumentes „Meine Kompetenzen auf dem Weg zum Schulanfang im Land Brandenburg“ („Mika“) im Übergang zum </a:t>
            </a:r>
            <a:r>
              <a:rPr lang="de-DE" sz="2031" kern="0" dirty="0" smtClean="0">
                <a:solidFill>
                  <a:srgbClr val="000000"/>
                </a:solidFill>
                <a:latin typeface="Arial Narrow"/>
              </a:rPr>
              <a:t>SJ </a:t>
            </a: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2024/2025 </a:t>
            </a:r>
          </a:p>
          <a:p>
            <a:pPr algn="just" defTabSz="844083">
              <a:lnSpc>
                <a:spcPct val="150000"/>
              </a:lnSpc>
            </a:pPr>
            <a:endParaRPr lang="de-DE" sz="2031" kern="0" dirty="0">
              <a:solidFill>
                <a:srgbClr val="000000"/>
              </a:solidFill>
              <a:latin typeface="Arial Narrow"/>
            </a:endParaRPr>
          </a:p>
          <a:p>
            <a:pPr algn="just" defTabSz="844083"/>
            <a:endParaRPr lang="de-DE" sz="1846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33214430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6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36904601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0441" y="2143939"/>
            <a:ext cx="8125975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kern="0" dirty="0"/>
              <a:t>fächerübergreifendes Projekt zur Förderung von Leseflüssigkeit </a:t>
            </a:r>
            <a:r>
              <a:rPr lang="de-DE" sz="2200" kern="0" dirty="0" smtClean="0"/>
              <a:t/>
            </a:r>
            <a:br>
              <a:rPr lang="de-DE" sz="2200" kern="0" dirty="0" smtClean="0"/>
            </a:br>
            <a:r>
              <a:rPr lang="de-DE" sz="2200" kern="0" dirty="0" smtClean="0"/>
              <a:t>und </a:t>
            </a:r>
            <a:r>
              <a:rPr lang="de-DE" sz="2200" kern="0" dirty="0"/>
              <a:t>-verständnis</a:t>
            </a:r>
          </a:p>
          <a:p>
            <a:pPr marL="316531" indent="-316531" algn="just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kern="0" dirty="0"/>
              <a:t>i</a:t>
            </a:r>
            <a:r>
              <a:rPr lang="de-DE" sz="2200" kern="0" dirty="0" smtClean="0"/>
              <a:t>nsgesamt 180 teilnehmende </a:t>
            </a:r>
            <a:r>
              <a:rPr lang="de-DE" sz="2200" kern="0" dirty="0"/>
              <a:t>Schulen (Stand: </a:t>
            </a:r>
            <a:r>
              <a:rPr lang="de-DE" sz="2200" kern="0" dirty="0" smtClean="0"/>
              <a:t>01.08.2024):</a:t>
            </a:r>
            <a:br>
              <a:rPr lang="de-DE" sz="2200" kern="0" dirty="0" smtClean="0"/>
            </a:br>
            <a:r>
              <a:rPr lang="de-DE" sz="2200" kern="0" dirty="0" smtClean="0"/>
              <a:t>134 </a:t>
            </a:r>
            <a:r>
              <a:rPr lang="de-DE" sz="2200" kern="0" dirty="0"/>
              <a:t>Grundschulen, </a:t>
            </a:r>
            <a:r>
              <a:rPr lang="de-DE" sz="2200" kern="0" dirty="0" smtClean="0"/>
              <a:t>21 Förderschulen, 13 </a:t>
            </a:r>
            <a:r>
              <a:rPr lang="de-DE" sz="2200" kern="0" dirty="0"/>
              <a:t>weiterführende </a:t>
            </a:r>
            <a:r>
              <a:rPr lang="de-DE" sz="2200" kern="0" dirty="0" smtClean="0"/>
              <a:t>Schulen und </a:t>
            </a:r>
            <a:br>
              <a:rPr lang="de-DE" sz="2200" kern="0" dirty="0" smtClean="0"/>
            </a:br>
            <a:r>
              <a:rPr lang="de-DE" sz="2200" kern="0" dirty="0" smtClean="0"/>
              <a:t>12 Schulzentren</a:t>
            </a:r>
            <a:endParaRPr lang="de-DE" sz="2200" kern="0" dirty="0"/>
          </a:p>
          <a:p>
            <a:pPr marL="316531" indent="-316531" algn="just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kern="0" dirty="0" smtClean="0"/>
              <a:t>neue </a:t>
            </a:r>
            <a:r>
              <a:rPr lang="de-DE" sz="2200" kern="0" dirty="0"/>
              <a:t>Anmeldungen jederzeit möglich (mit </a:t>
            </a:r>
            <a:r>
              <a:rPr lang="de-DE" sz="2200" kern="0" dirty="0" smtClean="0"/>
              <a:t>Konferenzbeschluss der Lehrkräfte) </a:t>
            </a:r>
            <a:r>
              <a:rPr lang="de-DE" sz="2200" kern="0" dirty="0"/>
              <a:t>über die zuständige </a:t>
            </a:r>
            <a:r>
              <a:rPr lang="de-DE" sz="2200" kern="0" dirty="0" smtClean="0"/>
              <a:t>Schulaufsicht</a:t>
            </a:r>
          </a:p>
          <a:p>
            <a:pPr marL="316531" indent="-316531" algn="just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kern="0" dirty="0"/>
              <a:t>neu entwickelte Projektseite auf Bildungsserver Berlin-Brandenburg </a:t>
            </a:r>
            <a:r>
              <a:rPr lang="de-DE" sz="2200" kern="0" dirty="0">
                <a:hlinkClick r:id="rId8"/>
              </a:rPr>
              <a:t>https://bildungsserver.berlin-brandenburg.de/deutsch/projekt-leseband</a:t>
            </a:r>
            <a:endParaRPr lang="de-DE" sz="2200" kern="0" dirty="0"/>
          </a:p>
          <a:p>
            <a:pPr marL="316531" indent="-316531" algn="just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de-DE" sz="2200" kern="0" dirty="0"/>
              <a:t>Fachtag am 11.09.2024 im LISUM für alle teilnehmenden und interessierten Schulen (Anmeldung über Fortbildungsnetz TIS)</a:t>
            </a:r>
          </a:p>
          <a:p>
            <a:pPr marL="316531" indent="-316531" algn="just">
              <a:lnSpc>
                <a:spcPts val="2800"/>
              </a:lnSpc>
              <a:buFont typeface="Wingdings" panose="05000000000000000000" pitchFamily="2" charset="2"/>
              <a:buChar char="§"/>
            </a:pPr>
            <a:endParaRPr lang="de-DE" sz="2200" kern="0" dirty="0"/>
          </a:p>
          <a:p>
            <a:pPr algn="just">
              <a:lnSpc>
                <a:spcPts val="2800"/>
              </a:lnSpc>
            </a:pPr>
            <a:endParaRPr lang="de-DE" sz="2200" kern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Projekt „</a:t>
            </a:r>
            <a:r>
              <a:rPr lang="de-DE" sz="2800" dirty="0" err="1" smtClean="0">
                <a:latin typeface="+mn-lt"/>
              </a:rPr>
              <a:t>Leseband</a:t>
            </a:r>
            <a:r>
              <a:rPr lang="de-DE" sz="2800" dirty="0" smtClean="0">
                <a:latin typeface="+mn-lt"/>
              </a:rPr>
              <a:t> Brandenburg“</a:t>
            </a:r>
            <a:endParaRPr lang="de-DE" sz="2800" dirty="0">
              <a:latin typeface="+mn-lt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770831056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9364" y="1561603"/>
            <a:ext cx="8159060" cy="5712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dirty="0">
                <a:latin typeface="+mn-lt"/>
              </a:rPr>
              <a:t>Ganztägige Bildung und Betreuung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 bwMode="auto">
          <a:xfrm>
            <a:off x="229364" y="2204864"/>
            <a:ext cx="8424936" cy="39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Char char="§"/>
              <a:defRPr sz="18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7" indent="-263776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+mn-lt"/>
              </a:defRPr>
            </a:lvl2pPr>
            <a:lvl3pPr marL="1055103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846">
                <a:solidFill>
                  <a:schemeClr val="tx1"/>
                </a:solidFill>
                <a:latin typeface="+mn-lt"/>
              </a:defRPr>
            </a:lvl3pPr>
            <a:lvl4pPr marL="1477145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846">
                <a:solidFill>
                  <a:schemeClr val="tx1"/>
                </a:solidFill>
                <a:latin typeface="+mn-lt"/>
              </a:defRPr>
            </a:lvl4pPr>
            <a:lvl5pPr marL="1899186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5pPr>
            <a:lvl6pPr marL="2321227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6pPr>
            <a:lvl7pPr marL="2743269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7pPr>
            <a:lvl8pPr marL="3165310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8pPr>
            <a:lvl9pPr marL="3587351" indent="-211021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AT" sz="2200" kern="0" dirty="0" smtClean="0"/>
              <a:t>Rechtsanspruch auf ganztägige Bildung und Betreuung ab 01.08.2026 – nicht jede Schule wird genehmigte Ganztagsschule, aber jede Grundschule kooperiert mit Hort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AT" sz="2200" kern="0" dirty="0" smtClean="0"/>
              <a:t>intensive Gespräche MBJS/ Kommunen zu wichtigen Fragestellungen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AT" sz="2200" kern="0" dirty="0" smtClean="0"/>
              <a:t>Kooperationsplattform ist geplant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AT" sz="2200" kern="0" dirty="0" smtClean="0"/>
              <a:t>Aufbau einer Homepage zur ganztägigen Bildung und Betreuung in Brandenburg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AT" sz="2200" kern="0" dirty="0" smtClean="0"/>
              <a:t>Qualifizierungsangebot im LISUM ab 01.08.2024: koordinierende Fachkraft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Gesamtinvestitionsvolumen „</a:t>
            </a:r>
            <a:r>
              <a:rPr lang="de-DE" sz="2200" dirty="0" smtClean="0">
                <a:hlinkClick r:id="rId8"/>
              </a:rPr>
              <a:t>Investitionsprogramm Ganztag</a:t>
            </a:r>
            <a:r>
              <a:rPr lang="de-DE" sz="2200" dirty="0" smtClean="0"/>
              <a:t>“</a:t>
            </a:r>
            <a:r>
              <a:rPr lang="de-AT" sz="2200" kern="0" dirty="0" smtClean="0"/>
              <a:t>: </a:t>
            </a:r>
            <a:r>
              <a:rPr lang="de-DE" sz="2200" dirty="0" smtClean="0"/>
              <a:t>ca. 120 </a:t>
            </a:r>
            <a:r>
              <a:rPr lang="de-DE" sz="2200" dirty="0"/>
              <a:t>Mio. </a:t>
            </a:r>
            <a:r>
              <a:rPr lang="de-DE" sz="2200" dirty="0" smtClean="0"/>
              <a:t>€</a:t>
            </a:r>
          </a:p>
          <a:p>
            <a:pPr marL="738572" lvl="1" indent="-316531" algn="just" defTabSz="844083">
              <a:lnSpc>
                <a:spcPct val="15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31" kern="0" dirty="0" smtClean="0">
                <a:solidFill>
                  <a:srgbClr val="000000"/>
                </a:solidFill>
                <a:latin typeface="Arial Narrow"/>
              </a:rPr>
              <a:t>Antragsfrist: 31</a:t>
            </a:r>
            <a:r>
              <a:rPr lang="de-DE" sz="2031" kern="0" dirty="0">
                <a:solidFill>
                  <a:srgbClr val="000000"/>
                </a:solidFill>
                <a:latin typeface="Arial Narrow"/>
              </a:rPr>
              <a:t>. Dezember </a:t>
            </a:r>
            <a:r>
              <a:rPr lang="de-DE" sz="2031" kern="0" dirty="0" smtClean="0">
                <a:solidFill>
                  <a:srgbClr val="000000"/>
                </a:solidFill>
                <a:latin typeface="Arial Narrow"/>
              </a:rPr>
              <a:t>2024</a:t>
            </a:r>
            <a:r>
              <a:rPr lang="de-AT" sz="2200" kern="0" dirty="0" smtClean="0"/>
              <a:t>	     </a:t>
            </a:r>
            <a:endParaRPr lang="de-AT" sz="2200" kern="0" dirty="0"/>
          </a:p>
        </p:txBody>
      </p:sp>
    </p:spTree>
    <p:extLst>
      <p:ext uri="{BB962C8B-B14F-4D97-AF65-F5344CB8AC3E}">
        <p14:creationId xmlns:p14="http://schemas.microsoft.com/office/powerpoint/2010/main" val="28068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Stärkung Deutsch, Mathematik, Englisch</a:t>
            </a:r>
            <a:endParaRPr lang="de-DE" sz="24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16239"/>
            <a:ext cx="8604447" cy="41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Rahmenlehrplan </a:t>
            </a:r>
            <a:r>
              <a:rPr lang="de-DE" sz="2100" kern="0" dirty="0" smtClean="0"/>
              <a:t>1-10 (Mathematik</a:t>
            </a:r>
            <a:r>
              <a:rPr lang="de-DE" sz="2100" kern="0" dirty="0"/>
              <a:t>, Deutsch, Englisch)</a:t>
            </a:r>
          </a:p>
          <a:p>
            <a:pPr marL="665301" indent="-33265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Erarbeitung </a:t>
            </a:r>
            <a:r>
              <a:rPr lang="de-DE" sz="2100" kern="0" dirty="0" smtClean="0"/>
              <a:t>von beispielhaften Fachplänen </a:t>
            </a:r>
            <a:r>
              <a:rPr lang="de-DE" sz="2100" kern="0" dirty="0"/>
              <a:t>(„Muster-</a:t>
            </a:r>
            <a:r>
              <a:rPr lang="de-DE" sz="2100" kern="0" dirty="0" err="1"/>
              <a:t>SchiC</a:t>
            </a:r>
            <a:r>
              <a:rPr lang="de-DE" sz="2100" kern="0" dirty="0"/>
              <a:t>“) für die Fächer Deutsch und Mathematik ist erfolgt, Englisch ist in Erarbeitung</a:t>
            </a:r>
          </a:p>
          <a:p>
            <a:pPr marL="665301" indent="-33265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Erarbeitung von fachbezogenen beispielhaften Materialien („Unterrichtshilfen“) zur Planung eines kompetenzorientierten Unterrichts in Deutsch und Mathematik (vollständig für alle </a:t>
            </a:r>
            <a:r>
              <a:rPr lang="de-DE" sz="2100" kern="0" dirty="0" err="1" smtClean="0"/>
              <a:t>Jgst</a:t>
            </a:r>
            <a:r>
              <a:rPr lang="de-DE" sz="2100" kern="0" dirty="0" smtClean="0"/>
              <a:t>. 1-10) </a:t>
            </a:r>
            <a:r>
              <a:rPr lang="de-DE" sz="2100" kern="0" dirty="0"/>
              <a:t>sowie in Englisch in </a:t>
            </a:r>
            <a:r>
              <a:rPr lang="de-DE" sz="2100" kern="0" dirty="0" smtClean="0"/>
              <a:t>Vorbereitung</a:t>
            </a:r>
          </a:p>
          <a:p>
            <a:pPr marL="665301" indent="-33265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 smtClean="0"/>
              <a:t>keine </a:t>
            </a:r>
            <a:r>
              <a:rPr lang="de-DE" sz="2100" kern="0" dirty="0"/>
              <a:t>Überarbeitung der schulinternen Curricula mehr notwendig </a:t>
            </a:r>
            <a:r>
              <a:rPr lang="de-DE" sz="2100" kern="0" dirty="0" smtClean="0">
                <a:sym typeface="Wingdings" panose="05000000000000000000" pitchFamily="2" charset="2"/>
              </a:rPr>
              <a:t></a:t>
            </a:r>
            <a:r>
              <a:rPr lang="de-DE" sz="2100" kern="0" dirty="0" smtClean="0"/>
              <a:t> </a:t>
            </a:r>
            <a:r>
              <a:rPr lang="de-DE" sz="2100" kern="0" dirty="0"/>
              <a:t>Entlastung der Lehrkräfte </a:t>
            </a:r>
            <a:endParaRPr lang="de-DE" sz="2100" kern="0" dirty="0" smtClean="0"/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 smtClean="0"/>
              <a:t>Fachtage</a:t>
            </a:r>
          </a:p>
          <a:p>
            <a:pPr marL="665301" lvl="1" indent="-33265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100" kern="0" dirty="0" smtClean="0"/>
              <a:t>Durchführung </a:t>
            </a:r>
            <a:r>
              <a:rPr lang="de-DE" sz="2100" kern="0" dirty="0"/>
              <a:t>von Fachtagen (Deutsch, Mathematik)</a:t>
            </a: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 err="1"/>
              <a:t>QuaMath</a:t>
            </a:r>
            <a:endParaRPr lang="de-DE" sz="2100" kern="0" dirty="0"/>
          </a:p>
          <a:p>
            <a:pPr marL="665301" lvl="1" indent="-33265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100" kern="0" dirty="0"/>
              <a:t>Start des Programms zum </a:t>
            </a:r>
            <a:r>
              <a:rPr lang="de-DE" sz="2100" kern="0" dirty="0" smtClean="0"/>
              <a:t>SJ </a:t>
            </a:r>
            <a:r>
              <a:rPr lang="de-DE" sz="2100" kern="0" dirty="0"/>
              <a:t>2024/2025 mit 53 Schulen</a:t>
            </a:r>
          </a:p>
          <a:p>
            <a:pPr marL="738572" lvl="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100" kern="0" dirty="0"/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100" kern="0" dirty="0"/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100" kern="0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54026364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4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Mehrsprachigkeitskonzept 2024 </a:t>
            </a:r>
            <a:r>
              <a:rPr lang="de-DE" sz="2800" dirty="0">
                <a:latin typeface="+mn-lt"/>
              </a:rPr>
              <a:t>- Umsetzung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088543"/>
            <a:ext cx="8840367" cy="37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Rat für Mehrsprachigkeit</a:t>
            </a:r>
          </a:p>
          <a:p>
            <a:pPr marL="534988" indent="-174625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Mitglieder: Vertreterinnen/Vertreter aus Theorie und Praxis, agieren </a:t>
            </a:r>
            <a:r>
              <a:rPr lang="de-DE" sz="2100" kern="0" dirty="0" smtClean="0"/>
              <a:t>ehrenamtlich   </a:t>
            </a:r>
          </a:p>
          <a:p>
            <a:pPr marL="360363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1616075" algn="l"/>
              </a:tabLst>
            </a:pPr>
            <a:r>
              <a:rPr lang="de-DE" sz="2100" kern="0" dirty="0"/>
              <a:t>	</a:t>
            </a:r>
            <a:r>
              <a:rPr lang="de-DE" sz="2100" kern="0" dirty="0" smtClean="0"/>
              <a:t>und </a:t>
            </a:r>
            <a:r>
              <a:rPr lang="de-DE" sz="2100" kern="0" dirty="0"/>
              <a:t>als </a:t>
            </a:r>
            <a:r>
              <a:rPr lang="de-DE" sz="2100" kern="0" dirty="0" smtClean="0"/>
              <a:t>Multiplikatoren</a:t>
            </a:r>
            <a:endParaRPr lang="de-DE" sz="2100" kern="0" dirty="0"/>
          </a:p>
          <a:p>
            <a:pPr marL="534988" indent="-174625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 smtClean="0"/>
              <a:t>Aufgaben: Ausbau </a:t>
            </a:r>
            <a:r>
              <a:rPr lang="de-DE" sz="2100" kern="0" dirty="0"/>
              <a:t>der Mehrsprachigkeit </a:t>
            </a:r>
            <a:r>
              <a:rPr lang="de-DE" sz="2100" kern="0" dirty="0" smtClean="0"/>
              <a:t>konzeptionell/strategisch voranbringen</a:t>
            </a:r>
            <a:r>
              <a:rPr lang="de-DE" sz="2100" kern="0" dirty="0"/>
              <a:t>, </a:t>
            </a:r>
            <a:r>
              <a:rPr lang="de-DE" sz="2100" kern="0" dirty="0" smtClean="0"/>
              <a:t/>
            </a:r>
            <a:br>
              <a:rPr lang="de-DE" sz="2100" kern="0" dirty="0" smtClean="0"/>
            </a:br>
            <a:r>
              <a:rPr lang="de-DE" sz="2100" kern="0" dirty="0" smtClean="0"/>
              <a:t>                  Beratung </a:t>
            </a:r>
            <a:r>
              <a:rPr lang="de-DE" sz="2100" kern="0" dirty="0"/>
              <a:t>der Landesregierung bei </a:t>
            </a:r>
            <a:r>
              <a:rPr lang="de-DE" sz="2100" kern="0" dirty="0" smtClean="0"/>
              <a:t>Schwerpunktsetzung</a:t>
            </a:r>
            <a:endParaRPr lang="de-DE" sz="2100" kern="0" dirty="0"/>
          </a:p>
          <a:p>
            <a:pPr marL="316531" indent="-316531" algn="l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Zertifizierung von Sprachkompetenzen</a:t>
            </a:r>
          </a:p>
          <a:p>
            <a:pPr marL="665301" indent="-332651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Französisch, DELF </a:t>
            </a:r>
            <a:r>
              <a:rPr lang="de-DE" sz="2100" kern="0" dirty="0" err="1"/>
              <a:t>intégré</a:t>
            </a:r>
            <a:r>
              <a:rPr lang="de-DE" sz="2100" kern="0" dirty="0"/>
              <a:t> B1, 2024: Verdoppelung TN, durch MBJS </a:t>
            </a:r>
            <a:r>
              <a:rPr lang="de-DE" sz="2100" kern="0" dirty="0" smtClean="0"/>
              <a:t>finanziert</a:t>
            </a:r>
            <a:endParaRPr lang="de-DE" sz="2100" kern="0" dirty="0"/>
          </a:p>
          <a:p>
            <a:pPr marL="665301" indent="-332651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Sprachfeststellungsprüfungen in der Herkunftssprache, </a:t>
            </a:r>
            <a:r>
              <a:rPr lang="de-DE" sz="2100" kern="0" dirty="0" smtClean="0"/>
              <a:t>aktuell</a:t>
            </a:r>
            <a:r>
              <a:rPr lang="de-DE" sz="2100" kern="0" dirty="0"/>
              <a:t>: über 20 </a:t>
            </a:r>
            <a:r>
              <a:rPr lang="de-DE" sz="2100" kern="0" dirty="0" smtClean="0"/>
              <a:t>Sprachen </a:t>
            </a:r>
            <a:endParaRPr lang="de-DE" sz="2100" kern="0" dirty="0"/>
          </a:p>
          <a:p>
            <a:pPr marL="665301" indent="-332651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/>
              <a:t>i</a:t>
            </a:r>
            <a:r>
              <a:rPr lang="de-DE" sz="2100" kern="0" dirty="0" smtClean="0"/>
              <a:t>n </a:t>
            </a:r>
            <a:r>
              <a:rPr lang="de-DE" sz="2100" kern="0" dirty="0"/>
              <a:t>Vorbereitung: Französisch DELF intégré A2, Polnisch B 1, Ausweisung von Sprachkompetenzen auf </a:t>
            </a:r>
            <a:r>
              <a:rPr lang="de-DE" sz="2100" kern="0" dirty="0" smtClean="0"/>
              <a:t>Abschlusszeugnissen</a:t>
            </a:r>
            <a:endParaRPr lang="de-DE" sz="2100" kern="0" dirty="0"/>
          </a:p>
          <a:p>
            <a:pPr algn="l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endParaRPr lang="de-DE" sz="21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54026364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8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569" y="2171630"/>
            <a:ext cx="8677595" cy="3921666"/>
          </a:xfrm>
        </p:spPr>
        <p:txBody>
          <a:bodyPr/>
          <a:lstStyle/>
          <a:p>
            <a:pPr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Übergänge in der Bildungsbiografie optimieren 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Polnisch: Fortsetzung und Weiterentwicklung des Schulversuchs Bilinguales Konzept in Frankfurt (Oder), ab </a:t>
            </a:r>
            <a:r>
              <a:rPr lang="de-DE" sz="2200" dirty="0" smtClean="0"/>
              <a:t>SJ </a:t>
            </a:r>
            <a:r>
              <a:rPr lang="de-DE" sz="2200" dirty="0"/>
              <a:t>2024/2025: Sprachlernklasse ab </a:t>
            </a:r>
            <a:r>
              <a:rPr lang="de-DE" sz="2200" dirty="0" err="1"/>
              <a:t>Jgst</a:t>
            </a:r>
            <a:r>
              <a:rPr lang="de-DE" sz="2200" dirty="0"/>
              <a:t>. 5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Qualifizierung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Publikationen: Fachbriefe, Handreichungen für Lehrkräfte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Höhepunkte: Fremdsprachentag Berlin/Brandenburg, Bundeskongress der Spanischlehrkräfte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Kooperation mit Partnern im Bildungsprozess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/>
              <a:t>u. a. </a:t>
            </a:r>
            <a:r>
              <a:rPr lang="de-DE" sz="2200" dirty="0" err="1"/>
              <a:t>FranceMobil</a:t>
            </a:r>
            <a:r>
              <a:rPr lang="de-DE" sz="2200" dirty="0"/>
              <a:t>, </a:t>
            </a:r>
            <a:r>
              <a:rPr lang="de-DE" sz="2200" dirty="0" err="1"/>
              <a:t>PolenMobil</a:t>
            </a:r>
            <a:r>
              <a:rPr lang="de-DE" sz="2200" dirty="0"/>
              <a:t>, </a:t>
            </a:r>
            <a:r>
              <a:rPr lang="de-DE" sz="2200" dirty="0" err="1"/>
              <a:t>Witaj</a:t>
            </a:r>
            <a:r>
              <a:rPr lang="de-DE" sz="2200" dirty="0"/>
              <a:t> Programm, Angebote ausländischer Kulturinstitute/Vertretungen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800" kern="0" dirty="0" smtClean="0">
                <a:solidFill>
                  <a:srgbClr val="8EC38B"/>
                </a:solidFill>
                <a:latin typeface="+mn-lt"/>
              </a:rPr>
              <a:t>Mehrsprachigkeitskonzept 2024 - Umsetzung</a:t>
            </a:r>
            <a:endParaRPr lang="de-DE" sz="2800" kern="0" dirty="0">
              <a:solidFill>
                <a:srgbClr val="8EC38B"/>
              </a:solidFill>
              <a:latin typeface="+mn-lt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54026364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3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Berufliche Orientierung (BO)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43939"/>
            <a:ext cx="8696351" cy="42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Inkrafttreten der VV Berufliche Orientierung zum </a:t>
            </a:r>
            <a:r>
              <a:rPr lang="de-DE" sz="2150" kern="0" dirty="0" smtClean="0">
                <a:solidFill>
                  <a:srgbClr val="000000"/>
                </a:solidFill>
                <a:latin typeface="Arial Narrow"/>
              </a:rPr>
              <a:t>SJ </a:t>
            </a: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2024/2025 </a:t>
            </a:r>
          </a:p>
          <a:p>
            <a:pPr marL="533400" indent="-200025"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Überarbeitung der VV Berufs- und Studienorientierung (VV </a:t>
            </a:r>
            <a:r>
              <a:rPr lang="de-DE" sz="2150" kern="0" dirty="0" err="1">
                <a:solidFill>
                  <a:srgbClr val="000000"/>
                </a:solidFill>
                <a:latin typeface="Arial Narrow"/>
              </a:rPr>
              <a:t>BStO</a:t>
            </a: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) von 2016</a:t>
            </a:r>
          </a:p>
          <a:p>
            <a:pPr marL="316531" indent="-316531" algn="l" defTabSz="844083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Nutzung der Schul-Cloud in der Beruflichen Orientierung</a:t>
            </a:r>
          </a:p>
          <a:p>
            <a:pPr marL="533400" indent="-200025"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Informationen zu aktuellen Maßnahmen, Veranstaltungen und Materialien des MBJS und seiner Partner sowie Möglichkeit zur Vernetzung/Kommunikation</a:t>
            </a:r>
          </a:p>
          <a:p>
            <a:pPr marL="533400" indent="-200025"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Link zum Fact-Sheet und zur Anmeldung: </a:t>
            </a:r>
            <a:r>
              <a:rPr lang="de-DE" sz="2150" dirty="0">
                <a:solidFill>
                  <a:srgbClr val="0070C0"/>
                </a:solidFill>
                <a:latin typeface="Arial Narrow"/>
                <a:hlinkClick r:id="rId3"/>
              </a:rPr>
              <a:t>ht</a:t>
            </a:r>
            <a:r>
              <a:rPr lang="de-DE" sz="2150" dirty="0" smtClean="0">
                <a:solidFill>
                  <a:srgbClr val="0070C0"/>
                </a:solidFill>
                <a:latin typeface="Arial Narrow"/>
                <a:hlinkClick r:id="rId3"/>
              </a:rPr>
              <a:t>tps</a:t>
            </a:r>
            <a:r>
              <a:rPr lang="de-DE" sz="2150" dirty="0">
                <a:solidFill>
                  <a:srgbClr val="0070C0"/>
                </a:solidFill>
                <a:latin typeface="Arial Narrow"/>
                <a:hlinkClick r:id="rId3"/>
              </a:rPr>
              <a:t>://b9g.de/mbjs_anmeldungschule</a:t>
            </a:r>
            <a:endParaRPr lang="de-DE" sz="2150" kern="0" dirty="0">
              <a:solidFill>
                <a:srgbClr val="0070C0"/>
              </a:solidFill>
              <a:latin typeface="Arial Narrow"/>
            </a:endParaRPr>
          </a:p>
          <a:p>
            <a:pPr marL="325324" indent="-325324" algn="just" defTabSz="844083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Relaunch Website des Netzwerk Zukunft. Schule und Wirtschaft für </a:t>
            </a:r>
            <a:r>
              <a:rPr lang="de-DE" sz="2150" kern="0" dirty="0" smtClean="0">
                <a:solidFill>
                  <a:srgbClr val="000000"/>
                </a:solidFill>
                <a:latin typeface="Arial Narrow"/>
              </a:rPr>
              <a:t/>
            </a:r>
            <a:br>
              <a:rPr lang="de-DE" sz="2150" kern="0" dirty="0" smtClean="0">
                <a:solidFill>
                  <a:srgbClr val="000000"/>
                </a:solidFill>
                <a:latin typeface="Arial Narrow"/>
              </a:rPr>
            </a:br>
            <a:r>
              <a:rPr lang="de-DE" sz="2150" kern="0" dirty="0" smtClean="0">
                <a:solidFill>
                  <a:srgbClr val="000000"/>
                </a:solidFill>
                <a:latin typeface="Arial Narrow"/>
              </a:rPr>
              <a:t>Brandenburg </a:t>
            </a: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e.V. </a:t>
            </a:r>
          </a:p>
          <a:p>
            <a:pPr marL="533400" indent="-200025"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50" kern="0" dirty="0">
                <a:solidFill>
                  <a:srgbClr val="0070C0"/>
                </a:solidFill>
                <a:latin typeface="Arial Narrow"/>
                <a:hlinkClick r:id="rId4"/>
              </a:rPr>
              <a:t>www.netzwerkzukunft.de</a:t>
            </a:r>
            <a:r>
              <a:rPr lang="de-DE" sz="2150" kern="0" dirty="0">
                <a:solidFill>
                  <a:srgbClr val="000000"/>
                </a:solidFill>
                <a:latin typeface="Arial Narrow"/>
                <a:hlinkClick r:id="rId4"/>
              </a:rPr>
              <a:t> </a:t>
            </a:r>
            <a:endParaRPr lang="de-DE" sz="2150" kern="0" dirty="0">
              <a:solidFill>
                <a:srgbClr val="000000"/>
              </a:solidFill>
              <a:latin typeface="Arial Narrow"/>
            </a:endParaRPr>
          </a:p>
          <a:p>
            <a:pPr marL="533400" indent="-200025"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neue Funktionen, u. a: </a:t>
            </a:r>
            <a:r>
              <a:rPr lang="de-DE" sz="2150" kern="0" dirty="0" err="1">
                <a:solidFill>
                  <a:srgbClr val="000000"/>
                </a:solidFill>
                <a:latin typeface="Arial Narrow"/>
              </a:rPr>
              <a:t>Good</a:t>
            </a: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-</a:t>
            </a:r>
            <a:r>
              <a:rPr lang="de-DE" sz="2150" kern="0" dirty="0" err="1">
                <a:solidFill>
                  <a:srgbClr val="000000"/>
                </a:solidFill>
                <a:latin typeface="Arial Narrow"/>
              </a:rPr>
              <a:t>practice</a:t>
            </a:r>
            <a:r>
              <a:rPr lang="de-DE" sz="2150" kern="0" dirty="0">
                <a:solidFill>
                  <a:srgbClr val="000000"/>
                </a:solidFill>
                <a:latin typeface="Arial Narrow"/>
              </a:rPr>
              <a:t>-Datenbank, interaktive BO-Landkarte</a:t>
            </a:r>
          </a:p>
          <a:p>
            <a:pPr algn="l" defTabSz="844083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de-DE" sz="215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36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54026364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36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1.5 Begabungsförderung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561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Wettbewerbe für Schülerinnen und Schüler</a:t>
            </a:r>
            <a:endParaRPr lang="de-DE" sz="24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046178"/>
            <a:ext cx="8430606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Möglichkeit der Unterstützung der Profilierung der Schule </a:t>
            </a:r>
            <a:endParaRPr lang="de-DE" sz="2200" kern="0" dirty="0"/>
          </a:p>
          <a:p>
            <a:pPr marL="316531" indent="-316531" algn="just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Möglichkeit der Anerkennung der herausragenden </a:t>
            </a:r>
            <a:r>
              <a:rPr lang="de-DE" sz="2200" kern="0" dirty="0"/>
              <a:t>Leistungen </a:t>
            </a:r>
            <a:r>
              <a:rPr lang="de-DE" sz="2200" kern="0" dirty="0" smtClean="0"/>
              <a:t>als                   5</a:t>
            </a:r>
            <a:r>
              <a:rPr lang="de-DE" sz="2200" kern="0" dirty="0"/>
              <a:t>. Prüfungskomponente im </a:t>
            </a:r>
            <a:r>
              <a:rPr lang="de-DE" sz="2200" kern="0" dirty="0" smtClean="0"/>
              <a:t>Abitur oder als Ersatz einer Lernleistung </a:t>
            </a:r>
            <a:endParaRPr lang="de-DE" sz="2200" kern="0" dirty="0"/>
          </a:p>
          <a:p>
            <a:pPr marL="316531" indent="-316531" algn="just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200" kern="0" dirty="0"/>
              <a:t>Informationen im Schulportal über aktuelle Wettbewerbsausschreibungen und Jahresübersicht der etablierten Schülerwettbewerbe	</a:t>
            </a:r>
          </a:p>
          <a:p>
            <a:pPr marL="316531" indent="-316531" algn="just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200" kern="0" dirty="0"/>
              <a:t>Erfolge SJ 2023/2024: </a:t>
            </a:r>
            <a:r>
              <a:rPr lang="de-DE" sz="2200" kern="0" dirty="0" smtClean="0"/>
              <a:t>Goldmedaillen </a:t>
            </a:r>
            <a:r>
              <a:rPr lang="en-US" sz="2200" kern="0" dirty="0" err="1" smtClean="0"/>
              <a:t>bei</a:t>
            </a:r>
            <a:r>
              <a:rPr lang="en-US" sz="2200" kern="0" dirty="0" smtClean="0"/>
              <a:t>  der Olympiad </a:t>
            </a:r>
            <a:r>
              <a:rPr lang="en-US" sz="2200" kern="0" dirty="0"/>
              <a:t>of Experimental Science (EOES</a:t>
            </a:r>
            <a:r>
              <a:rPr lang="en-US" sz="2200" kern="0" dirty="0" smtClean="0"/>
              <a:t>)</a:t>
            </a:r>
            <a:r>
              <a:rPr lang="de-DE" sz="2200" kern="0" dirty="0" smtClean="0"/>
              <a:t>, </a:t>
            </a:r>
            <a:r>
              <a:rPr lang="de-DE" sz="2200" kern="0" dirty="0"/>
              <a:t>Bronze- und </a:t>
            </a:r>
            <a:r>
              <a:rPr lang="de-DE" sz="2200" kern="0" dirty="0" smtClean="0"/>
              <a:t>Silbermedaillen bei der </a:t>
            </a:r>
            <a:r>
              <a:rPr lang="de-DE" sz="2200" kern="0" dirty="0"/>
              <a:t>Internationalen </a:t>
            </a:r>
            <a:r>
              <a:rPr lang="de-DE" sz="2200" kern="0" dirty="0" err="1"/>
              <a:t>JuniorScienceOlympiade</a:t>
            </a:r>
            <a:r>
              <a:rPr lang="de-DE" sz="2200" kern="0" dirty="0"/>
              <a:t> (IJSO</a:t>
            </a:r>
            <a:r>
              <a:rPr lang="de-DE" sz="2200" kern="0" dirty="0" smtClean="0"/>
              <a:t>), </a:t>
            </a:r>
            <a:r>
              <a:rPr lang="de-DE" sz="2200" kern="0" dirty="0"/>
              <a:t>Europäischer Wettbewerb, Geschichtswettbewerb des </a:t>
            </a:r>
            <a:r>
              <a:rPr lang="de-DE" sz="2200" kern="0" dirty="0" smtClean="0"/>
              <a:t>Bundespräsidenten, 1. Bundespreis Jugend </a:t>
            </a:r>
            <a:r>
              <a:rPr lang="de-DE" sz="2200" kern="0" dirty="0"/>
              <a:t>forscht 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19585363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6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521482343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Begabungsförderung: </a:t>
            </a:r>
            <a:r>
              <a:rPr lang="de-DE" sz="2800" dirty="0" smtClean="0">
                <a:latin typeface="+mn-lt"/>
              </a:rPr>
              <a:t>Forschercamp Physik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8433" y="2132856"/>
            <a:ext cx="8563413" cy="41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2100" b="1" kern="0" dirty="0"/>
              <a:t>Vorbereitung der Pilotierung eines Forschercamps PHYSIK am DESY in Zeuthen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Ziel: Förderung interessierter und begabter Schülerinnen und Schüler im Bereich Physik in der Sekundarstufe I (Breitenförderung)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Veranstalter: </a:t>
            </a:r>
            <a:r>
              <a:rPr lang="de-DE" sz="2100" kern="0" dirty="0" smtClean="0"/>
              <a:t>Schülerlabor </a:t>
            </a:r>
            <a:r>
              <a:rPr lang="de-DE" sz="2100" kern="0" dirty="0"/>
              <a:t>des </a:t>
            </a:r>
            <a:r>
              <a:rPr lang="de-DE" sz="2100" dirty="0" smtClean="0"/>
              <a:t>Deutschen Elektronen-Synchrotrons </a:t>
            </a:r>
            <a:r>
              <a:rPr lang="de-DE" sz="2100" dirty="0"/>
              <a:t>(</a:t>
            </a:r>
            <a:r>
              <a:rPr lang="de-DE" sz="2100" kern="0" dirty="0"/>
              <a:t>DESY) 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Veranstaltungsort: DESY in Zeuthen mit Unterkunft im </a:t>
            </a:r>
            <a:r>
              <a:rPr lang="de-DE" sz="2100" kern="0" dirty="0" err="1"/>
              <a:t>Hostel</a:t>
            </a:r>
            <a:r>
              <a:rPr lang="de-DE" sz="2100" kern="0" dirty="0"/>
              <a:t> auf dem DESY-Campus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Anzahl der </a:t>
            </a:r>
            <a:r>
              <a:rPr lang="de-DE" sz="2100" kern="0" dirty="0" smtClean="0"/>
              <a:t>Teilnehmer/-innen: </a:t>
            </a:r>
            <a:r>
              <a:rPr lang="de-DE" sz="2100" kern="0" dirty="0"/>
              <a:t>maximal 14 </a:t>
            </a:r>
            <a:r>
              <a:rPr lang="de-DE" sz="2100" kern="0" dirty="0" smtClean="0"/>
              <a:t>TN </a:t>
            </a:r>
            <a:r>
              <a:rPr lang="de-DE" sz="2100" kern="0" dirty="0"/>
              <a:t>der </a:t>
            </a:r>
            <a:r>
              <a:rPr lang="de-DE" sz="2100" kern="0" dirty="0" err="1" smtClean="0"/>
              <a:t>Jgst</a:t>
            </a:r>
            <a:r>
              <a:rPr lang="de-DE" sz="2100" kern="0" dirty="0" smtClean="0"/>
              <a:t>. </a:t>
            </a:r>
            <a:r>
              <a:rPr lang="de-DE" sz="2100" kern="0" dirty="0"/>
              <a:t>8 bis 10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Zeitpunkt: vier bis zwei Wochen vor den Sommerferien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 err="1"/>
              <a:t>k</a:t>
            </a:r>
            <a:r>
              <a:rPr lang="de-DE" sz="2100" kern="0" dirty="0" err="1" smtClean="0"/>
              <a:t>riteriengestütztes</a:t>
            </a:r>
            <a:r>
              <a:rPr lang="de-DE" sz="2100" kern="0" dirty="0" smtClean="0"/>
              <a:t> </a:t>
            </a:r>
            <a:r>
              <a:rPr lang="de-DE" sz="2100" kern="0" dirty="0"/>
              <a:t>Ausschreibungsverfahren mit Motivationsschreiben des/der </a:t>
            </a:r>
            <a:r>
              <a:rPr lang="de-DE" sz="2100" kern="0" dirty="0" smtClean="0"/>
              <a:t>Bewerber/-in </a:t>
            </a:r>
            <a:r>
              <a:rPr lang="de-DE" sz="2100" kern="0" dirty="0"/>
              <a:t>und eines Empfehlungsschreibens einer Lehrkraft</a:t>
            </a:r>
          </a:p>
          <a:p>
            <a:pPr marL="316531" indent="-316531"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/>
              <a:t>Ablauf: Montag bis Freitag - 5 Tage Projektarbeit</a:t>
            </a:r>
          </a:p>
          <a:p>
            <a:pPr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</a:pPr>
            <a:endParaRPr lang="de-DE" sz="2100" kern="0" dirty="0"/>
          </a:p>
          <a:p>
            <a:pPr algn="just">
              <a:lnSpc>
                <a:spcPts val="2800"/>
              </a:lnSpc>
              <a:spcBef>
                <a:spcPts val="300"/>
              </a:spcBef>
              <a:spcAft>
                <a:spcPts val="0"/>
              </a:spcAft>
            </a:pPr>
            <a:endParaRPr lang="de-DE" sz="21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sz="2585" b="1" kern="0" dirty="0">
                <a:latin typeface="+mn-lt"/>
              </a:rPr>
              <a:t>1</a:t>
            </a:r>
            <a:r>
              <a:rPr lang="de-DE" sz="2585" b="1" kern="0" dirty="0" smtClean="0">
                <a:latin typeface="+mn-lt"/>
              </a:rPr>
              <a:t>. Schulformübergreifende Themen</a:t>
            </a:r>
            <a:endParaRPr lang="de-DE" sz="2585" b="1" kern="0" dirty="0"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866-E5A0-40E7-87DB-6EEA0C6F4C1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8137" y="1529097"/>
            <a:ext cx="8840367" cy="531751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Begabungsförderung: </a:t>
            </a:r>
            <a:r>
              <a:rPr lang="de-DE" sz="2800" dirty="0" smtClean="0">
                <a:latin typeface="+mn-lt"/>
              </a:rPr>
              <a:t>Digitale Drehtür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23528" y="2204864"/>
            <a:ext cx="8430606" cy="42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de-DE" sz="2100" u="sng" dirty="0"/>
              <a:t>Was ist die Digitale Drehtür?</a:t>
            </a:r>
          </a:p>
          <a:p>
            <a:pPr marL="316531" indent="-31653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100" dirty="0"/>
              <a:t>ein digitales Tool zur Begabungsförderung – länderübergreifende, individualisierte Lernangebote, ausgehend vom Drehtürmodell</a:t>
            </a:r>
          </a:p>
          <a:p>
            <a:pPr marL="316531" indent="-31653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100" dirty="0"/>
              <a:t>a</a:t>
            </a:r>
            <a:r>
              <a:rPr lang="de-DE" sz="2100" dirty="0" smtClean="0"/>
              <a:t>lle </a:t>
            </a:r>
            <a:r>
              <a:rPr lang="de-DE" sz="2100" dirty="0"/>
              <a:t>Angebote der Digitalen Drehtür sind für registrierte Partnerschulen kostenlos </a:t>
            </a:r>
            <a:r>
              <a:rPr lang="de-DE" sz="2100" dirty="0" smtClean="0"/>
              <a:t>verfügbar</a:t>
            </a:r>
            <a:endParaRPr lang="de-DE" sz="2100" dirty="0"/>
          </a:p>
          <a:p>
            <a:pPr algn="just">
              <a:lnSpc>
                <a:spcPct val="100000"/>
              </a:lnSpc>
            </a:pPr>
            <a:r>
              <a:rPr lang="de-DE" sz="2100" u="sng" kern="0" dirty="0"/>
              <a:t>Zielgruppe:</a:t>
            </a:r>
          </a:p>
          <a:p>
            <a:pPr marL="316531" indent="-31653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100" dirty="0"/>
              <a:t>leistungsstarke oder potenziell besonders leistungsfähige Schülerinnen und Schüler </a:t>
            </a:r>
            <a:r>
              <a:rPr lang="de-DE" sz="2100" dirty="0" err="1" smtClean="0"/>
              <a:t>Jgst</a:t>
            </a:r>
            <a:r>
              <a:rPr lang="de-DE" sz="2100" dirty="0" smtClean="0"/>
              <a:t>. </a:t>
            </a:r>
            <a:r>
              <a:rPr lang="de-DE" sz="2100" dirty="0"/>
              <a:t>2 bis 13 </a:t>
            </a:r>
          </a:p>
          <a:p>
            <a:pPr algn="just">
              <a:lnSpc>
                <a:spcPct val="100000"/>
              </a:lnSpc>
            </a:pPr>
            <a:r>
              <a:rPr lang="de-DE" sz="2100" u="sng" kern="0" dirty="0"/>
              <a:t>Ansprechpartner:</a:t>
            </a:r>
          </a:p>
          <a:p>
            <a:pPr algn="just">
              <a:lnSpc>
                <a:spcPct val="100000"/>
              </a:lnSpc>
            </a:pPr>
            <a:r>
              <a:rPr lang="de-DE" sz="2100" kern="0" dirty="0"/>
              <a:t>Projektleitung Digitale Drehtür Brandenburg Sabrina Bahr und Jochen Woller </a:t>
            </a:r>
          </a:p>
          <a:p>
            <a:pPr algn="just">
              <a:lnSpc>
                <a:spcPct val="100000"/>
              </a:lnSpc>
            </a:pPr>
            <a:r>
              <a:rPr lang="de-DE" sz="1846" kern="0" dirty="0">
                <a:hlinkClick r:id="rId3"/>
              </a:rPr>
              <a:t>sabrina.bahr@schulaemter.brandenburg.de</a:t>
            </a:r>
            <a:r>
              <a:rPr lang="de-DE" sz="1846" kern="0" dirty="0"/>
              <a:t>, </a:t>
            </a:r>
            <a:r>
              <a:rPr lang="de-DE" sz="1846" kern="0" dirty="0">
                <a:hlinkClick r:id="rId4"/>
              </a:rPr>
              <a:t>jochen.woller@schulaemter.brandenburg.de</a:t>
            </a:r>
            <a:endParaRPr lang="de-DE" sz="1846" kern="0" dirty="0"/>
          </a:p>
          <a:p>
            <a:pPr algn="just">
              <a:lnSpc>
                <a:spcPct val="100000"/>
              </a:lnSpc>
            </a:pPr>
            <a:endParaRPr lang="de-DE" sz="1846" kern="0" dirty="0"/>
          </a:p>
          <a:p>
            <a:pPr algn="just">
              <a:lnSpc>
                <a:spcPct val="100000"/>
              </a:lnSpc>
            </a:pPr>
            <a:endParaRPr lang="de-DE" sz="1846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019216455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892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0" y="335699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1.6 Besondere Unterstützung für Schülerinnen und Schüler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96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Migration – fremdsprachige Schülerinnen und Schüler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43939"/>
            <a:ext cx="8430606" cy="409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/>
              <a:t>Überarbeitung der </a:t>
            </a:r>
            <a:r>
              <a:rPr lang="de-DE" sz="2200" b="1" kern="0" dirty="0"/>
              <a:t>Eingliederungs- und Schulpflichtruhensverordnung </a:t>
            </a:r>
          </a:p>
          <a:p>
            <a:pPr marL="665301" indent="-33265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Möglichkeit der Einrichtung separater Vorbereitungsgruppen  </a:t>
            </a:r>
          </a:p>
          <a:p>
            <a:pPr marL="665301" indent="-33265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kern="0" dirty="0"/>
              <a:t>Veröffentlichung zu Beginn des SJ </a:t>
            </a:r>
            <a:r>
              <a:rPr lang="de-DE" sz="2200" kern="0" dirty="0" smtClean="0"/>
              <a:t>2024/2025 </a:t>
            </a:r>
            <a:r>
              <a:rPr lang="de-DE" sz="2200" kern="0" dirty="0"/>
              <a:t>geplant </a:t>
            </a:r>
          </a:p>
          <a:p>
            <a:pPr marL="316531" indent="-316531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/>
              <a:t>Erarbeitung von weiteren </a:t>
            </a:r>
            <a:r>
              <a:rPr lang="de-DE" sz="2200" b="1" kern="0" dirty="0"/>
              <a:t>Unterstützungsmaterialien</a:t>
            </a:r>
            <a:r>
              <a:rPr lang="de-DE" sz="2200" kern="0" dirty="0"/>
              <a:t> </a:t>
            </a:r>
          </a:p>
          <a:p>
            <a:pPr marL="738572" lvl="1" indent="-316531" algn="l">
              <a:lnSpc>
                <a:spcPct val="100000"/>
              </a:lnSpc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Handreichung und Testinstrumente zur Sprachstandsfeststellung im Deutschen</a:t>
            </a:r>
          </a:p>
          <a:p>
            <a:pPr marL="738572" lvl="1" indent="-316531" algn="l">
              <a:lnSpc>
                <a:spcPct val="100000"/>
              </a:lnSpc>
              <a:spcAft>
                <a:spcPts val="600"/>
              </a:spcAft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Lern-App für Deutsch als Zweitsprache</a:t>
            </a:r>
          </a:p>
          <a:p>
            <a:pPr marL="316531" indent="-316531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200" kern="0" dirty="0"/>
              <a:t>Prüfungen zum </a:t>
            </a:r>
            <a:r>
              <a:rPr lang="de-DE" sz="2200" b="1" kern="0" dirty="0"/>
              <a:t>Deutschen Sprachdiplom </a:t>
            </a:r>
            <a:r>
              <a:rPr lang="de-DE" sz="2200" kern="0" dirty="0"/>
              <a:t>der Kultusministerkonferenz</a:t>
            </a:r>
          </a:p>
          <a:p>
            <a:pPr marL="738572" lvl="1" indent="-316531" algn="l">
              <a:lnSpc>
                <a:spcPct val="100000"/>
              </a:lnSpc>
              <a:buClr>
                <a:srgbClr val="007300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Anmeldung zur Teilnahme im SJ </a:t>
            </a:r>
            <a:r>
              <a:rPr lang="de-DE" sz="2200" kern="0" dirty="0" smtClean="0"/>
              <a:t>2024/2025 </a:t>
            </a:r>
            <a:r>
              <a:rPr lang="de-DE" sz="2200" kern="0" dirty="0"/>
              <a:t>bis zum 27.09.2024 </a:t>
            </a:r>
          </a:p>
          <a:p>
            <a:pPr marL="738572" lvl="1" indent="-316531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kern="0" dirty="0"/>
          </a:p>
          <a:p>
            <a:pPr marL="316531" indent="-316531" algn="l">
              <a:spcBef>
                <a:spcPts val="554"/>
              </a:spcBef>
              <a:spcAft>
                <a:spcPts val="1108"/>
              </a:spcAft>
              <a:buFont typeface="Wingdings" panose="05000000000000000000" pitchFamily="2" charset="2"/>
              <a:buChar char="§"/>
            </a:pPr>
            <a:endParaRPr lang="de-DE" sz="2200" kern="0" dirty="0"/>
          </a:p>
          <a:p>
            <a:pPr algn="l"/>
            <a:endParaRPr lang="de-DE" sz="22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14176956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1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51254"/>
            <a:ext cx="8840367" cy="7976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dirty="0" smtClean="0">
                <a:latin typeface="+mn-lt"/>
              </a:rPr>
              <a:t>Nachteilsausgleich für zeitweise oder chronisch kranke Schülerinnen und Schüler (RS 11/19)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85052" y="2515057"/>
            <a:ext cx="8430606" cy="37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Rundschreiben 11/19 ist zum 31.07.2024 ausgelaufen</a:t>
            </a:r>
          </a:p>
          <a:p>
            <a:pPr marL="800100" lvl="1" indent="-342900" algn="l" defTabSz="844083">
              <a:lnSpc>
                <a:spcPct val="15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wurde nicht verlängert - kann jedoch </a:t>
            </a:r>
            <a:r>
              <a:rPr lang="de-DE" sz="2200" dirty="0" smtClean="0"/>
              <a:t>inhaltlich </a:t>
            </a:r>
            <a:r>
              <a:rPr lang="de-DE" sz="2200" dirty="0"/>
              <a:t>weiter angewendet werden </a:t>
            </a:r>
          </a:p>
          <a:p>
            <a:pPr marL="316531" indent="-316531" algn="l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VV Kranke Schüler </a:t>
            </a:r>
            <a:r>
              <a:rPr lang="de-DE" sz="2200" dirty="0" smtClean="0"/>
              <a:t>ist aktuell in Überarbeitung </a:t>
            </a:r>
          </a:p>
          <a:p>
            <a:pPr marL="800100" lvl="1" indent="-342900" algn="l" defTabSz="844083">
              <a:lnSpc>
                <a:spcPct val="1500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dirty="0" smtClean="0"/>
              <a:t>Ziel: die VV mit den Bildungsgangverordnungen</a:t>
            </a:r>
            <a:r>
              <a:rPr lang="de-DE" sz="2200" dirty="0"/>
              <a:t>, der </a:t>
            </a:r>
            <a:r>
              <a:rPr lang="de-DE" sz="2200" dirty="0" smtClean="0"/>
              <a:t>LRSRV, den Inhalten aus RS 11/19, u.a. </a:t>
            </a:r>
            <a:r>
              <a:rPr lang="de-DE" sz="2200" dirty="0"/>
              <a:t>zu </a:t>
            </a:r>
            <a:r>
              <a:rPr lang="de-DE" sz="2200" dirty="0" smtClean="0"/>
              <a:t>harmonisieren</a:t>
            </a:r>
            <a:r>
              <a:rPr lang="de-DE" sz="2215" kern="0" dirty="0" smtClean="0">
                <a:solidFill>
                  <a:srgbClr val="000000"/>
                </a:solidFill>
                <a:latin typeface="Arial Narrow"/>
              </a:rPr>
              <a:t> </a:t>
            </a:r>
            <a:endParaRPr lang="de-DE" sz="2215" kern="0" dirty="0">
              <a:solidFill>
                <a:srgbClr val="000000"/>
              </a:solidFill>
              <a:latin typeface="Arial Narrow"/>
            </a:endParaRPr>
          </a:p>
          <a:p>
            <a:pPr algn="l" defTabSz="844083"/>
            <a:endParaRPr lang="de-DE" sz="2215" kern="0" dirty="0">
              <a:solidFill>
                <a:srgbClr val="FF0000"/>
              </a:solidFill>
              <a:latin typeface="Arial Narrow"/>
            </a:endParaRPr>
          </a:p>
          <a:p>
            <a:pPr algn="l" defTabSz="844083"/>
            <a:endParaRPr lang="de-DE" sz="2215" kern="0" dirty="0">
              <a:solidFill>
                <a:srgbClr val="FF0000"/>
              </a:solidFill>
              <a:latin typeface="Arial Narrow"/>
            </a:endParaRPr>
          </a:p>
          <a:p>
            <a:pPr marL="316531" indent="-316531" algn="l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31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07022485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2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666517" cy="531751"/>
          </a:xfrm>
        </p:spPr>
        <p:txBody>
          <a:bodyPr/>
          <a:lstStyle/>
          <a:p>
            <a:pPr algn="just"/>
            <a:r>
              <a:rPr lang="de-DE" sz="2800" dirty="0" smtClean="0">
                <a:latin typeface="+mn-lt"/>
              </a:rPr>
              <a:t>Schülerinnen und Schüler mit Unterstützungsbedarf in der emotionalen und sozialen Entwicklung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79512" y="2606528"/>
            <a:ext cx="8851158" cy="37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46200" lvl="1" indent="-274638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pädagogisch hochwertige Betreuung einer kleinen Zielgruppe mit sehr spezifischem Unterstützungsbedarf</a:t>
            </a:r>
          </a:p>
          <a:p>
            <a:pPr marL="1346200" lvl="1" indent="-274638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Reduktion der Heterogenität der Klassen in allgemeinbildenden Schulen</a:t>
            </a:r>
          </a:p>
          <a:p>
            <a:pPr marL="1346200" lvl="1" indent="-274638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Verbesserung der Auswahloption für Eltern</a:t>
            </a:r>
          </a:p>
          <a:p>
            <a:pPr marL="316531" indent="-316531" algn="just" defTabSz="844083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</a:rPr>
              <a:t>MBJS unterstützt die Landkreise und kreisfreien Städte als Schulträger bei der bedarfsgesteuerten Angebotsentwicklung von </a:t>
            </a:r>
          </a:p>
          <a:p>
            <a:pPr marL="1346200" lvl="1" indent="-357188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>
                <a:solidFill>
                  <a:srgbClr val="000000"/>
                </a:solidFill>
              </a:rPr>
              <a:t>Förderschulen, -klassen oder besondere Lerngruppen </a:t>
            </a:r>
          </a:p>
          <a:p>
            <a:pPr marL="1346200" lvl="1" indent="-357188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>
                <a:solidFill>
                  <a:srgbClr val="000000"/>
                </a:solidFill>
              </a:rPr>
              <a:t>in Primar- und Sekundarstufe </a:t>
            </a:r>
            <a:r>
              <a:rPr lang="de-DE" sz="2200" kern="0" dirty="0" smtClean="0">
                <a:solidFill>
                  <a:srgbClr val="000000"/>
                </a:solidFill>
              </a:rPr>
              <a:t>I</a:t>
            </a:r>
            <a:endParaRPr lang="de-DE" sz="2031" kern="0" dirty="0">
              <a:solidFill>
                <a:srgbClr val="000000"/>
              </a:solidFill>
              <a:latin typeface="Arial Narrow"/>
            </a:endParaRPr>
          </a:p>
          <a:p>
            <a:pPr marL="316531" indent="-316531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662" kern="0" dirty="0">
              <a:solidFill>
                <a:srgbClr val="000000"/>
              </a:solidFill>
              <a:latin typeface="Arial Narrow"/>
            </a:endParaRPr>
          </a:p>
          <a:p>
            <a:pPr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endParaRPr lang="de-DE" sz="1846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6129" y="2606528"/>
            <a:ext cx="1095172" cy="859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 defTabSz="844083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Ziele:</a:t>
            </a:r>
          </a:p>
          <a:p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07022485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9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413" y="1556792"/>
            <a:ext cx="9067467" cy="7976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550" dirty="0">
                <a:latin typeface="+mn-lt"/>
              </a:rPr>
              <a:t>Kooperationsvereinbarung zum dreijährigen Berufsorientierungsverfahren für schwerbehinderte Schülerinnen und Schüler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20" y="2564904"/>
            <a:ext cx="8640960" cy="317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 defTabSz="844083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n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eue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Kooperationsvereinbarung von den Kooperationspartnern unterschrieben</a:t>
            </a:r>
          </a:p>
          <a:p>
            <a:pPr marL="316531" indent="-316531" algn="just" defTabSz="844083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  <a:latin typeface="Arial Narrow"/>
              </a:rPr>
              <a:t>Berufsorientierungsverfahren läuft weiter – Verstetigung ohne zeitliche Befristung</a:t>
            </a:r>
          </a:p>
          <a:p>
            <a:pPr marL="316531" indent="-316531" algn="just" defTabSz="844083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000000"/>
                </a:solidFill>
                <a:latin typeface="Arial Narrow"/>
              </a:rPr>
              <a:t>Kernelemente: vertiefte Potenzialanalyse, betriebliche Praktika und Berufswegekonferenzen</a:t>
            </a:r>
          </a:p>
          <a:p>
            <a:pPr marL="316531" indent="-316531" algn="just" defTabSz="844083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Ziel: Beschäftigung der Zielgruppe auf dem allgemeinen Arbeitsmarkt nach Beendigung der Schule</a:t>
            </a:r>
          </a:p>
          <a:p>
            <a:pPr marL="316531" indent="-316531" algn="just" defTabSz="844083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22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07022485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91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1.7 Kinderschutz und Demokratiebildung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374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Brandenburgisches Kinder- </a:t>
            </a:r>
            <a:r>
              <a:rPr lang="de-DE" sz="2800" dirty="0">
                <a:latin typeface="+mn-lt"/>
              </a:rPr>
              <a:t>und Jugendgesetz </a:t>
            </a:r>
            <a:r>
              <a:rPr lang="de-DE" sz="2800" dirty="0" smtClean="0">
                <a:latin typeface="+mn-lt"/>
              </a:rPr>
              <a:t>(</a:t>
            </a:r>
            <a:r>
              <a:rPr lang="de-DE" sz="2800" dirty="0" err="1" smtClean="0">
                <a:latin typeface="+mn-lt"/>
              </a:rPr>
              <a:t>BbgKJG</a:t>
            </a:r>
            <a:r>
              <a:rPr lang="de-DE" sz="2800" dirty="0" smtClean="0">
                <a:latin typeface="+mn-lt"/>
              </a:rPr>
              <a:t>)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20" y="2060848"/>
            <a:ext cx="8408319" cy="41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de-DE" sz="2200" kern="0" dirty="0"/>
              <a:t>Ziele des Gesetzes</a:t>
            </a:r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/>
              <a:t>Stärkung der Rechte für junge Menschen und ihre </a:t>
            </a:r>
            <a:r>
              <a:rPr lang="de-DE" sz="2200" kern="0" dirty="0" smtClean="0"/>
              <a:t>Familien</a:t>
            </a:r>
            <a:endParaRPr lang="de-DE" sz="2200" kern="0" dirty="0"/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verbesserte </a:t>
            </a:r>
            <a:r>
              <a:rPr lang="de-DE" sz="2200" kern="0" dirty="0"/>
              <a:t>Kinder- und </a:t>
            </a:r>
            <a:r>
              <a:rPr lang="de-DE" sz="2200" kern="0" dirty="0" smtClean="0"/>
              <a:t>Jugendbeteiligung</a:t>
            </a:r>
            <a:endParaRPr lang="de-DE" sz="2200" kern="0" dirty="0"/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/>
              <a:t>mehr Kinder- und Jugendschutz – auch in Schulen und weiteren </a:t>
            </a:r>
            <a:r>
              <a:rPr lang="de-DE" sz="2200" kern="0" dirty="0" smtClean="0"/>
              <a:t>Lebensbereichen</a:t>
            </a:r>
            <a:endParaRPr lang="de-DE" sz="2200" kern="0" dirty="0"/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Gewährleistung </a:t>
            </a:r>
            <a:r>
              <a:rPr lang="de-DE" sz="2200" kern="0" dirty="0"/>
              <a:t>ortsnaher </a:t>
            </a:r>
            <a:r>
              <a:rPr lang="de-DE" sz="2200" kern="0" dirty="0" err="1"/>
              <a:t>Ombudsstellen</a:t>
            </a:r>
            <a:r>
              <a:rPr lang="de-DE" sz="2200" kern="0" dirty="0"/>
              <a:t> für alle </a:t>
            </a:r>
            <a:r>
              <a:rPr lang="de-DE" sz="2200" kern="0" dirty="0" smtClean="0"/>
              <a:t>Leistungsberechtigten</a:t>
            </a:r>
            <a:endParaRPr lang="de-DE" sz="2200" kern="0" dirty="0"/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mehr </a:t>
            </a:r>
            <a:r>
              <a:rPr lang="de-DE" sz="2200" kern="0" dirty="0"/>
              <a:t>Teilhabe von Kindern mit Behinderung (Inklusion</a:t>
            </a:r>
            <a:r>
              <a:rPr lang="de-DE" sz="2200" kern="0" dirty="0" smtClean="0"/>
              <a:t>)</a:t>
            </a:r>
            <a:endParaRPr lang="de-DE" sz="2200" kern="0" dirty="0"/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mehr </a:t>
            </a:r>
            <a:r>
              <a:rPr lang="de-DE" sz="2200" kern="0" dirty="0"/>
              <a:t>Rechtssicherheit und -klarheit für Träger der </a:t>
            </a:r>
            <a:r>
              <a:rPr lang="de-DE" sz="2200" kern="0" dirty="0" smtClean="0"/>
              <a:t>freien Jugendhilfe</a:t>
            </a:r>
            <a:endParaRPr lang="de-DE" sz="2200" kern="0" dirty="0"/>
          </a:p>
          <a:p>
            <a:pPr marL="675550" indent="-342900" algn="just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 smtClean="0"/>
              <a:t>Verankerung </a:t>
            </a:r>
            <a:r>
              <a:rPr lang="de-DE" sz="2200" kern="0" dirty="0"/>
              <a:t>der </a:t>
            </a:r>
            <a:r>
              <a:rPr lang="de-DE" sz="2200" kern="0" dirty="0" smtClean="0"/>
              <a:t>Schulsozialarbeit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</a:pPr>
            <a:r>
              <a:rPr lang="de-DE" sz="2200" kern="0" dirty="0"/>
              <a:t>Das Gesetz trat am 1. August 2024 in Kraft und kann unter </a:t>
            </a:r>
            <a:r>
              <a:rPr lang="de-DE" sz="2050" kern="0" dirty="0">
                <a:hlinkClick r:id="rId3"/>
              </a:rPr>
              <a:t>www.mbjs.brandenburg.de</a:t>
            </a:r>
            <a:r>
              <a:rPr lang="de-DE" sz="2200" kern="0" dirty="0"/>
              <a:t> abgerufen werden. </a:t>
            </a:r>
          </a:p>
          <a:p>
            <a:pPr algn="just">
              <a:lnSpc>
                <a:spcPts val="3000"/>
              </a:lnSpc>
              <a:spcBef>
                <a:spcPts val="0"/>
              </a:spcBef>
            </a:pPr>
            <a:endParaRPr lang="de-DE" sz="2200" kern="0" dirty="0"/>
          </a:p>
          <a:p>
            <a:pPr algn="just">
              <a:lnSpc>
                <a:spcPts val="3000"/>
              </a:lnSpc>
              <a:spcBef>
                <a:spcPts val="0"/>
              </a:spcBef>
            </a:pPr>
            <a:endParaRPr lang="de-DE" sz="22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47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160223416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50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25531608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976" y="2060848"/>
            <a:ext cx="8712968" cy="4320480"/>
          </a:xfrm>
        </p:spPr>
        <p:txBody>
          <a:bodyPr/>
          <a:lstStyle/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Verpflichtung der Schulen zur Erstellung von Schutzkonzepten vor Gewalt zur Vermeidung von Kindeswohlgefährdungen (§ 4 Abs. 3 Satz 4 </a:t>
            </a:r>
            <a:r>
              <a:rPr lang="de-DE" sz="2200" dirty="0" err="1" smtClean="0"/>
              <a:t>BbgSchulG</a:t>
            </a:r>
            <a:r>
              <a:rPr lang="de-DE" sz="2200" dirty="0" smtClean="0"/>
              <a:t>)</a:t>
            </a:r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Schulen werden </a:t>
            </a:r>
            <a:r>
              <a:rPr lang="de-DE" sz="2200" dirty="0" smtClean="0"/>
              <a:t>seit </a:t>
            </a:r>
            <a:r>
              <a:rPr lang="de-DE" sz="2200" dirty="0"/>
              <a:t>2023 von </a:t>
            </a:r>
            <a:r>
              <a:rPr lang="de-DE" sz="2200" dirty="0" smtClean="0"/>
              <a:t>Kobra.net </a:t>
            </a:r>
            <a:r>
              <a:rPr lang="de-DE" sz="2200" dirty="0"/>
              <a:t>begleitet, entsprechende Schutzkonzepte zum institutionellen Kinderschutz zu erstellen</a:t>
            </a:r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Überarbeitung der Notfallpläne zu einem Notfallordner mit weiterem Modul zum Kinderschutz soll im Laufe des SJ 2024/2025 vorliegen</a:t>
            </a:r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RS 09/21 wird überarbeitet mit dem Ziel, künftig die Meldung von Vorfällen online zu ermöglichen</a:t>
            </a:r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Projekt „Gemeinsam Klasse sein“ sollte weiter genutzt werden.</a:t>
            </a:r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digitaler </a:t>
            </a:r>
            <a:r>
              <a:rPr lang="de-DE" sz="2200" dirty="0"/>
              <a:t>Grundkurs „Was ist los mit </a:t>
            </a:r>
            <a:r>
              <a:rPr lang="de-DE" sz="2200" dirty="0" err="1"/>
              <a:t>Jaron</a:t>
            </a:r>
            <a:r>
              <a:rPr lang="de-DE" sz="2200" dirty="0"/>
              <a:t>?“ für Grund- und weiterführende Schulen zum Schutz von Schülerinnen und Schülern vor sexuellem Missbrauch</a:t>
            </a:r>
          </a:p>
          <a:p>
            <a:pPr algn="just">
              <a:lnSpc>
                <a:spcPts val="2900"/>
              </a:lnSpc>
              <a:spcBef>
                <a:spcPts val="0"/>
              </a:spcBef>
            </a:pPr>
            <a:endParaRPr lang="de-DE" sz="2200" dirty="0" smtClean="0"/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dirty="0" smtClean="0"/>
          </a:p>
          <a:p>
            <a:pPr marL="316531" indent="-316531" algn="just">
              <a:lnSpc>
                <a:spcPts val="29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83976" y="1526853"/>
            <a:ext cx="7772400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73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Gewaltprävention/schulische Kinderschutzkonzepte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73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9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64087067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dirty="0">
                <a:latin typeface="+mn-lt"/>
              </a:rPr>
              <a:t>Demokratiebildung - Aufgabe der Schul- und Unterrichtentwicklung</a:t>
            </a:r>
            <a:endParaRPr lang="de-DE" sz="2215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55017"/>
            <a:ext cx="8666517" cy="42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kern="0" dirty="0"/>
              <a:t>w</a:t>
            </a:r>
            <a:r>
              <a:rPr lang="de-DE" sz="2200" kern="0" dirty="0" smtClean="0"/>
              <a:t>eitere Umsetzung </a:t>
            </a:r>
            <a:r>
              <a:rPr lang="de-DE" sz="2200" kern="0" dirty="0"/>
              <a:t>des Handlungskonzepts „5-Punkte-Plan zur Stärkung der politischen Bildung“ </a:t>
            </a:r>
          </a:p>
          <a:p>
            <a:pPr marL="630238" lvl="1" indent="-273050" algn="just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/>
              <a:t>Fachstelle des </a:t>
            </a:r>
            <a:r>
              <a:rPr lang="de-DE" sz="2200" kern="0" dirty="0" smtClean="0"/>
              <a:t>Schulentwicklungsprogramms </a:t>
            </a:r>
            <a:r>
              <a:rPr lang="de-DE" sz="2200" kern="0" dirty="0"/>
              <a:t>„Starke Lehrer - starke Schüler“ unterstützt Schulen seit Anfang 2024 in der Auseinandersetzung mit demokratiefeindlichen Einstellungen und Positionen in der Schule </a:t>
            </a:r>
            <a:endParaRPr lang="de-DE" sz="2200" kern="0" dirty="0" smtClean="0"/>
          </a:p>
          <a:p>
            <a:pPr marL="630238" lvl="1" indent="-273050" algn="just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/>
              <a:t>RAA und das Netzwerk für Demokratie und Courage bieten in diesem Kontext Fortbildung und Schülerprojekte an</a:t>
            </a:r>
            <a:endParaRPr lang="de-DE" sz="2200" kern="0" dirty="0"/>
          </a:p>
          <a:p>
            <a:pPr marL="630238" lvl="1" indent="-273050" algn="just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/>
              <a:t>Ausweitung </a:t>
            </a:r>
            <a:r>
              <a:rPr lang="de-DE" sz="2200" kern="0" dirty="0"/>
              <a:t>des Projektangebots für Schulen</a:t>
            </a:r>
          </a:p>
          <a:p>
            <a:pPr marL="895350" lvl="2" indent="-266700" algn="l">
              <a:lnSpc>
                <a:spcPts val="3200"/>
              </a:lnSpc>
              <a:spcBef>
                <a:spcPts val="0"/>
              </a:spcBef>
              <a:buClr>
                <a:srgbClr val="00642D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DE" sz="2200" kern="0" dirty="0" smtClean="0"/>
              <a:t>neue </a:t>
            </a:r>
            <a:r>
              <a:rPr lang="de-DE" sz="2200" kern="0" dirty="0"/>
              <a:t>Projekte und Angebote </a:t>
            </a:r>
            <a:r>
              <a:rPr lang="de-DE" sz="2200" kern="0" dirty="0" smtClean="0"/>
              <a:t>z.B. „</a:t>
            </a:r>
            <a:r>
              <a:rPr lang="de-DE" sz="2200" kern="0" dirty="0" err="1" smtClean="0"/>
              <a:t>AntiAnti</a:t>
            </a:r>
            <a:r>
              <a:rPr lang="de-DE" sz="2200" kern="0" dirty="0"/>
              <a:t>“ (Radikalisierungsprävention), </a:t>
            </a:r>
            <a:r>
              <a:rPr lang="de-DE" sz="2200" kern="0" dirty="0" smtClean="0"/>
              <a:t>verfügbar</a:t>
            </a:r>
            <a:endParaRPr lang="de-DE" sz="2200" kern="0" dirty="0"/>
          </a:p>
          <a:p>
            <a:pPr lvl="2" algn="just">
              <a:lnSpc>
                <a:spcPts val="3200"/>
              </a:lnSpc>
              <a:spcBef>
                <a:spcPts val="0"/>
              </a:spcBef>
            </a:pPr>
            <a:endParaRPr lang="de-DE" sz="2200" kern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sz="2585" b="1" kern="0" dirty="0" smtClean="0">
                <a:latin typeface="+mn-lt"/>
              </a:rPr>
              <a:t>1.1 Strategische </a:t>
            </a:r>
            <a:r>
              <a:rPr lang="de-DE" b="1" kern="0" dirty="0" smtClean="0">
                <a:latin typeface="+mn-lt"/>
              </a:rPr>
              <a:t>Schulentwicklung</a:t>
            </a:r>
            <a:r>
              <a:rPr lang="de-DE" sz="2585" b="1" kern="0" dirty="0" smtClean="0">
                <a:latin typeface="+mn-lt"/>
              </a:rPr>
              <a:t> – </a:t>
            </a:r>
          </a:p>
          <a:p>
            <a:pPr algn="ctr"/>
            <a:r>
              <a:rPr lang="de-DE" sz="2585" b="1" kern="0" dirty="0" smtClean="0">
                <a:latin typeface="+mn-lt"/>
              </a:rPr>
              <a:t>Prozesse und Instrumente</a:t>
            </a:r>
            <a:endParaRPr lang="de-DE" sz="2585" b="1" kern="0" dirty="0"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866-E5A0-40E7-87DB-6EEA0C6F4C1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7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60551"/>
            <a:ext cx="8430606" cy="458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/>
              <a:t>z</a:t>
            </a:r>
            <a:r>
              <a:rPr lang="de-DE" sz="2200" kern="0" dirty="0" smtClean="0"/>
              <a:t>usätzliche </a:t>
            </a:r>
            <a:r>
              <a:rPr lang="de-DE" sz="2200" kern="0" dirty="0"/>
              <a:t>Materialien für Schulen: </a:t>
            </a:r>
          </a:p>
          <a:p>
            <a:pPr marL="539750" lvl="2" indent="-274638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err="1" smtClean="0"/>
              <a:t>Scrollytelling</a:t>
            </a:r>
            <a:r>
              <a:rPr lang="de-DE" sz="2200" kern="0" dirty="0" smtClean="0"/>
              <a:t>-Magazin </a:t>
            </a:r>
            <a:r>
              <a:rPr lang="de-DE" sz="2200" kern="0" dirty="0"/>
              <a:t>„Bewusst wie“ gegen Rassismus </a:t>
            </a:r>
          </a:p>
          <a:p>
            <a:pPr marL="539750" lvl="2" indent="-274638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err="1"/>
              <a:t>ChatNett</a:t>
            </a:r>
            <a:r>
              <a:rPr lang="de-DE" sz="2200" kern="0" dirty="0"/>
              <a:t>! – eine App zur Demokratiebildung und gegen „</a:t>
            </a:r>
            <a:r>
              <a:rPr lang="de-DE" sz="2200" kern="0" dirty="0" err="1"/>
              <a:t>Hate</a:t>
            </a:r>
            <a:r>
              <a:rPr lang="de-DE" sz="2200" kern="0" dirty="0"/>
              <a:t> Speech</a:t>
            </a:r>
            <a:r>
              <a:rPr lang="de-DE" sz="2200" kern="0" dirty="0" smtClean="0"/>
              <a:t>“</a:t>
            </a:r>
          </a:p>
          <a:p>
            <a:pPr marL="539750" lvl="2" indent="-274638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hlinkClick r:id="rId3"/>
              </a:rPr>
              <a:t>Fallsammlung im Umgang mit antidemokratischen Vorfällen an Schulen</a:t>
            </a:r>
            <a:endParaRPr lang="de-DE" sz="2200" kern="0" dirty="0"/>
          </a:p>
          <a:p>
            <a:pPr marL="265113" lvl="1" indent="-265113" algn="just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neue </a:t>
            </a:r>
            <a:r>
              <a:rPr lang="de-DE" sz="2200" kern="0" dirty="0"/>
              <a:t>Datenbank mit Unterrichtsmaterialien und Angeboten auf dem Bildungsserver-Berlin-Brandenburg zu allen schulisch übergreifenden </a:t>
            </a:r>
            <a:r>
              <a:rPr lang="de-DE" sz="2200" kern="0" dirty="0" smtClean="0"/>
              <a:t>Themen</a:t>
            </a:r>
          </a:p>
          <a:p>
            <a:pPr marL="265113" lvl="1" indent="-265113" algn="just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Schulangebote zur Landtagswahl </a:t>
            </a:r>
            <a:r>
              <a:rPr lang="de-DE" sz="2200" kern="0" dirty="0"/>
              <a:t> </a:t>
            </a:r>
            <a:r>
              <a:rPr lang="de-DE" sz="2200" kern="0" dirty="0" smtClean="0"/>
              <a:t>(Juniorwahl, Juniorwahl Kids, Wahl-O-Mat)</a:t>
            </a:r>
          </a:p>
          <a:p>
            <a:pPr marL="265113" lvl="1" indent="-265113" algn="just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/>
              <a:t>Ausstellung der </a:t>
            </a:r>
            <a:r>
              <a:rPr lang="de-DE" sz="2200" kern="0" dirty="0" err="1" smtClean="0"/>
              <a:t>BlzpB</a:t>
            </a:r>
            <a:r>
              <a:rPr lang="de-DE" sz="2200" kern="0" dirty="0" smtClean="0"/>
              <a:t> „</a:t>
            </a:r>
            <a:r>
              <a:rPr lang="de-DE" sz="2200" kern="0" dirty="0" err="1" smtClean="0"/>
              <a:t>MitStimmen.AbStimmen.BeStimmen</a:t>
            </a:r>
            <a:r>
              <a:rPr lang="de-DE" sz="2200" kern="0" dirty="0" smtClean="0"/>
              <a:t>“ u.a. Materialien</a:t>
            </a:r>
            <a:endParaRPr lang="de-DE" sz="2200" kern="0" dirty="0"/>
          </a:p>
          <a:p>
            <a:pPr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585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kern="0" dirty="0" smtClean="0">
                <a:solidFill>
                  <a:srgbClr val="8EC38B"/>
                </a:solidFill>
                <a:latin typeface="+mn-lt"/>
              </a:rPr>
              <a:t>Demokratiebildung - Aufgabe der Schul- und Unterrichtentwicklung</a:t>
            </a:r>
            <a:endParaRPr lang="de-DE" sz="2215" kern="0" dirty="0">
              <a:solidFill>
                <a:srgbClr val="8EC38B"/>
              </a:solidFill>
              <a:latin typeface="+mn-lt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7559233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9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9006" y="1499640"/>
            <a:ext cx="8301426" cy="489200"/>
          </a:xfrm>
        </p:spPr>
        <p:txBody>
          <a:bodyPr/>
          <a:lstStyle/>
          <a:p>
            <a:pPr>
              <a:spcBef>
                <a:spcPts val="1108"/>
              </a:spcBef>
            </a:pPr>
            <a:r>
              <a:rPr lang="de-DE" sz="2800" dirty="0">
                <a:latin typeface="Arial Narrow"/>
              </a:rPr>
              <a:t>Antisemitismus - Prävention und Intervention</a:t>
            </a:r>
            <a:endParaRPr lang="de-DE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B2C9C-9FC6-470D-9427-4BC00C704F62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2176742"/>
            <a:ext cx="86111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Bedeutsamkeit der politisch-historische Bildung und Erinnerungskultur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Bildungsportal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“An allem </a:t>
            </a: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schuld - Wie Antisemitismus funktioniert” </a:t>
            </a:r>
          </a:p>
          <a:p>
            <a:pPr marL="630238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Projekt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des Vereins Bildung in 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Widerspruch bietet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ein Online-Bildungsangebot zur Auseinandersetzung mit 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Antisemitismus</a:t>
            </a:r>
          </a:p>
          <a:p>
            <a:pPr marL="630238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z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ahlreiche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Erklärfilme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Interview-Clips, Quizformate und andere digitale Tools ermöglichen Jugendlichen eine selbständige Annäherung an das Thema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3"/>
              </a:rPr>
              <a:t>https://www.an-allem-schuld.de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3"/>
              </a:rPr>
              <a:t>/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2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Handreichung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„Umgang mit dem Nahostkonflikt und der aktuellen Situation an Schulen“ 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der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Kreuzberger Initiative gegen Antisemitismus (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KIgA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 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630238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gibt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praktische Hinweise sowie Links zu weiteren Unterstützungsangeboten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4"/>
              </a:rPr>
              <a:t>https://www.kiga-berlin.org/news/umgang-mit-dem-nahostkonflikt-und-der-aktuellen-situation-an-schulen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hlinkClick r:id="rId4"/>
              </a:rPr>
              <a:t>/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857353670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01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3229594"/>
            <a:ext cx="9144000" cy="55931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800" b="1" dirty="0" smtClean="0">
                <a:latin typeface="+mn-lt"/>
              </a:rPr>
              <a:t>1.8 Maßnahmen der Lehrkräftegewinnung</a:t>
            </a:r>
            <a:endParaRPr lang="de-DE" sz="2800" b="1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9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Verbesserung </a:t>
            </a:r>
            <a:r>
              <a:rPr lang="de-DE" sz="2800" dirty="0">
                <a:latin typeface="+mn-lt"/>
              </a:rPr>
              <a:t>der Rahmenbedingungen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20" y="2215947"/>
            <a:ext cx="8480327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k</a:t>
            </a:r>
            <a:r>
              <a:rPr lang="de-DE" sz="2200" dirty="0" smtClean="0"/>
              <a:t>onsequente </a:t>
            </a:r>
            <a:r>
              <a:rPr lang="de-DE" sz="2200" dirty="0"/>
              <a:t>Verbeamtung</a:t>
            </a:r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Erweiterung der Verbeamtungsmöglichkeiten für </a:t>
            </a:r>
            <a:r>
              <a:rPr lang="de-DE" sz="2200" dirty="0"/>
              <a:t>Lehrkräfte mit </a:t>
            </a:r>
            <a:r>
              <a:rPr lang="de-DE" sz="2200" dirty="0" smtClean="0"/>
              <a:t>Lehramts-befähigung in anderen Laufbahnen (Änderung </a:t>
            </a:r>
            <a:r>
              <a:rPr lang="de-DE" sz="2200" dirty="0" err="1" smtClean="0"/>
              <a:t>SchulLV</a:t>
            </a:r>
            <a:r>
              <a:rPr lang="de-DE" sz="2200" dirty="0" smtClean="0"/>
              <a:t>)</a:t>
            </a:r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moderate </a:t>
            </a:r>
            <a:r>
              <a:rPr lang="de-DE" sz="2200" dirty="0" smtClean="0"/>
              <a:t>Pflichtstundenanzahl </a:t>
            </a:r>
            <a:r>
              <a:rPr lang="de-DE" sz="2200" dirty="0"/>
              <a:t>für </a:t>
            </a:r>
            <a:r>
              <a:rPr lang="de-DE" sz="2200" dirty="0" smtClean="0"/>
              <a:t>Lehrkräfte </a:t>
            </a:r>
            <a:r>
              <a:rPr lang="de-DE" sz="2200" dirty="0"/>
              <a:t>(Brandenburg liegt im Bundesvergleich im ersten Drittel (mit der geringsten Unterrichtsbelastung) </a:t>
            </a:r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Verkürzung </a:t>
            </a:r>
            <a:r>
              <a:rPr lang="de-DE" sz="2200" dirty="0"/>
              <a:t>Vorbereitungsdienstes (VD) auf </a:t>
            </a:r>
            <a:r>
              <a:rPr lang="de-DE" sz="2200" dirty="0" err="1"/>
              <a:t>grds</a:t>
            </a:r>
            <a:r>
              <a:rPr lang="de-DE" sz="2200" dirty="0"/>
              <a:t>. 12 Monate und </a:t>
            </a:r>
            <a:r>
              <a:rPr lang="de-DE" sz="2200" dirty="0" smtClean="0"/>
              <a:t>intensive     </a:t>
            </a:r>
            <a:r>
              <a:rPr lang="de-DE" sz="2200" dirty="0"/>
              <a:t>Beratung der Bewerbenden zum VD und zu Beschäftigungsmöglichkeiten</a:t>
            </a:r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Beseitigung von Rechtshindernissen für die Aufnahme in den VD </a:t>
            </a:r>
            <a:endParaRPr lang="de-DE" sz="2200" dirty="0" smtClean="0"/>
          </a:p>
          <a:p>
            <a:pPr lvl="0" algn="just">
              <a:lnSpc>
                <a:spcPts val="3200"/>
              </a:lnSpc>
              <a:spcBef>
                <a:spcPts val="300"/>
              </a:spcBef>
            </a:pPr>
            <a:endParaRPr lang="de-DE" sz="2200" dirty="0"/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316531" indent="-316531" algn="just">
              <a:lnSpc>
                <a:spcPts val="3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de-DE" sz="2200" dirty="0"/>
          </a:p>
          <a:p>
            <a:pPr lvl="0" algn="just">
              <a:lnSpc>
                <a:spcPts val="3200"/>
              </a:lnSpc>
              <a:spcBef>
                <a:spcPts val="300"/>
              </a:spcBef>
            </a:pPr>
            <a:endParaRPr lang="de-DE" sz="2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53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67276692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7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99360722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Zulagen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20" y="2215947"/>
            <a:ext cx="8480327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b</a:t>
            </a:r>
            <a:r>
              <a:rPr lang="de-DE" sz="2200" dirty="0"/>
              <a:t>asierend auf </a:t>
            </a:r>
            <a:r>
              <a:rPr lang="de-DE" sz="2200" dirty="0" smtClean="0"/>
              <a:t>der Einigung </a:t>
            </a:r>
            <a:r>
              <a:rPr lang="de-DE" sz="2200" dirty="0"/>
              <a:t>mit </a:t>
            </a:r>
            <a:r>
              <a:rPr lang="de-DE" sz="2200" dirty="0" smtClean="0"/>
              <a:t>den Gewerkschaften vom 18.10.2024 wurden neue Zulagentatbestände ab 01.08.2024 geschaffen:</a:t>
            </a:r>
          </a:p>
          <a:p>
            <a:pPr marL="628650" indent="-268288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smtClean="0"/>
              <a:t>Fachkonferenzleiterinnen und Fachkonferenzleiter der Unterrichtsfächer </a:t>
            </a:r>
          </a:p>
          <a:p>
            <a:pPr marL="360362" algn="just">
              <a:lnSpc>
                <a:spcPts val="3200"/>
              </a:lnSpc>
              <a:spcBef>
                <a:spcPts val="600"/>
              </a:spcBef>
            </a:pPr>
            <a:r>
              <a:rPr lang="de-DE" sz="2200" dirty="0"/>
              <a:t>	</a:t>
            </a:r>
            <a:r>
              <a:rPr lang="de-DE" sz="2200" dirty="0" smtClean="0"/>
              <a:t>Deutsch und Mathematik (alle Jahrgangsstufen) sowie </a:t>
            </a:r>
          </a:p>
          <a:p>
            <a:pPr marL="360362" algn="just">
              <a:lnSpc>
                <a:spcPts val="3200"/>
              </a:lnSpc>
              <a:spcBef>
                <a:spcPts val="600"/>
              </a:spcBef>
            </a:pPr>
            <a:r>
              <a:rPr lang="de-DE" sz="2200" dirty="0"/>
              <a:t>	</a:t>
            </a:r>
            <a:r>
              <a:rPr lang="de-DE" sz="2200" dirty="0" smtClean="0"/>
              <a:t>Englisch </a:t>
            </a:r>
            <a:r>
              <a:rPr lang="de-DE" sz="2200" dirty="0"/>
              <a:t>(ab </a:t>
            </a:r>
            <a:r>
              <a:rPr lang="de-DE" sz="2200" dirty="0" smtClean="0"/>
              <a:t>Sekundarstufe I</a:t>
            </a:r>
            <a:r>
              <a:rPr lang="de-DE" sz="2200" dirty="0"/>
              <a:t>) </a:t>
            </a:r>
            <a:endParaRPr lang="de-DE" sz="2200" dirty="0" smtClean="0"/>
          </a:p>
          <a:p>
            <a:pPr marL="628650" indent="-268288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smtClean="0"/>
              <a:t>für die Koordination </a:t>
            </a:r>
            <a:r>
              <a:rPr lang="de-DE" sz="2200" dirty="0"/>
              <a:t>Ganztag </a:t>
            </a:r>
            <a:endParaRPr lang="de-DE" sz="2200" dirty="0" smtClean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 smtClean="0"/>
              <a:t>die Höhe der Zulage beträgt 100,00 € (bei Teilzeitbeschäftigung wird sie anteilig gewährt)</a:t>
            </a:r>
          </a:p>
          <a:p>
            <a:pPr lvl="0" algn="just">
              <a:lnSpc>
                <a:spcPts val="3200"/>
              </a:lnSpc>
              <a:spcBef>
                <a:spcPts val="0"/>
              </a:spcBef>
            </a:pPr>
            <a:endParaRPr lang="de-DE" sz="2200" dirty="0" smtClean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dirty="0"/>
          </a:p>
          <a:p>
            <a:pPr lvl="0" algn="just">
              <a:lnSpc>
                <a:spcPts val="3200"/>
              </a:lnSpc>
              <a:spcBef>
                <a:spcPts val="0"/>
              </a:spcBef>
            </a:pPr>
            <a:endParaRPr lang="de-DE" sz="2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769" dirty="0" smtClean="0">
                <a:latin typeface="+mn-lt"/>
              </a:rPr>
              <a:t>Qualifizierung von Seiteneinsteigenden</a:t>
            </a:r>
            <a:endParaRPr lang="de-DE" sz="2769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2004" y="2132856"/>
            <a:ext cx="8430606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pädagogische Grundqualifizierung und Mentoring-Programm</a:t>
            </a:r>
          </a:p>
          <a:p>
            <a:pPr marL="316531" indent="-316531" algn="just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w</a:t>
            </a:r>
            <a:r>
              <a:rPr lang="de-DE" sz="2200" dirty="0" smtClean="0"/>
              <a:t>eitere </a:t>
            </a:r>
            <a:r>
              <a:rPr lang="de-DE" sz="2200" dirty="0"/>
              <a:t>(vertiefende) Qualifizierung im 2. Beschäftigungsjahr </a:t>
            </a:r>
          </a:p>
          <a:p>
            <a:pPr marL="316531" indent="-316531" algn="just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u</a:t>
            </a:r>
            <a:r>
              <a:rPr lang="de-DE" sz="2200" dirty="0" smtClean="0"/>
              <a:t>mfangreiche </a:t>
            </a:r>
            <a:r>
              <a:rPr lang="de-DE" sz="2200" dirty="0"/>
              <a:t>Qualifizierungsangebote (Zertifikatsstudiengänge am </a:t>
            </a:r>
            <a:r>
              <a:rPr lang="de-DE" sz="2200" dirty="0" err="1"/>
              <a:t>WiB</a:t>
            </a:r>
            <a:r>
              <a:rPr lang="de-DE" sz="2200" dirty="0"/>
              <a:t> </a:t>
            </a:r>
            <a:r>
              <a:rPr lang="de-DE" sz="2200" dirty="0" smtClean="0"/>
              <a:t>e.V. </a:t>
            </a:r>
            <a:r>
              <a:rPr lang="de-DE" sz="2200" dirty="0"/>
              <a:t>Potsdam und </a:t>
            </a:r>
            <a:r>
              <a:rPr lang="de-DE" sz="2200" dirty="0" err="1"/>
              <a:t>WiT</a:t>
            </a:r>
            <a:r>
              <a:rPr lang="de-DE" sz="2200" dirty="0"/>
              <a:t> e.V. Wildau) </a:t>
            </a:r>
          </a:p>
          <a:p>
            <a:pPr marL="316531" indent="-316531" algn="just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Zertifikatsqualifizierungen für Seiteneinsteigende mit Bachelorabschuss für die neuen lehrerbildungsrechtlichen Befähigungen Bildungsamtfrau</a:t>
            </a:r>
            <a:r>
              <a:rPr lang="de-DE" sz="2200" dirty="0" smtClean="0"/>
              <a:t>/-</a:t>
            </a:r>
            <a:r>
              <a:rPr lang="de-DE" sz="2200" dirty="0"/>
              <a:t>mann (Bes.-Gr. A 11) bzw. Bildungsamtsrätin</a:t>
            </a:r>
            <a:r>
              <a:rPr lang="de-DE" sz="2200" dirty="0" smtClean="0"/>
              <a:t>/-</a:t>
            </a:r>
            <a:r>
              <a:rPr lang="de-DE" sz="2200" dirty="0"/>
              <a:t>rat (Bes-Gr. A 12)</a:t>
            </a:r>
          </a:p>
          <a:p>
            <a:pPr marL="316531" indent="-316531" algn="just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berufsbegleitender Vorbereitungsdienst für Seiteneinsteigende mit Masterabschluss oder vergleichbar zum Lehramtserwerb (Bes.-Gr. A 13)</a:t>
            </a:r>
          </a:p>
          <a:p>
            <a:pPr marL="316531" indent="-316531" algn="just">
              <a:lnSpc>
                <a:spcPts val="27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200" dirty="0"/>
              <a:t>Fortführung Modellprojekt zur </a:t>
            </a:r>
            <a:r>
              <a:rPr lang="de-DE" sz="2200" dirty="0" smtClean="0"/>
              <a:t>berufsbegleitenden </a:t>
            </a:r>
            <a:r>
              <a:rPr lang="de-DE" sz="2200" dirty="0"/>
              <a:t>Teilnahme von sportaffinen Seiteneinsteigenden ohne Hochschulabschluss am Studiengang „Angewandte Sportwissenschaft B.A.“ zum Bachelorerwerb (Fach Sport)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55</a:t>
            </a:fld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905889539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4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Bedarfsgerechte </a:t>
            </a:r>
            <a:r>
              <a:rPr lang="de-DE" sz="2800" dirty="0">
                <a:latin typeface="+mn-lt"/>
              </a:rPr>
              <a:t>Kommunikationskanäle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215947"/>
            <a:ext cx="8336311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Kooperation zwischen MBJS und der Universität </a:t>
            </a:r>
            <a:r>
              <a:rPr lang="de-DE" sz="2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Potsdam (UP) </a:t>
            </a: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zur zielgerichteten Rekrutierung von Lehrkräften 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gezielte Ansprache von Studierenden und Absolventen bei </a:t>
            </a:r>
            <a:r>
              <a:rPr lang="de-DE" sz="2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Online-) Messeauftritten, wie z</a:t>
            </a:r>
            <a:r>
              <a:rPr lang="de-DE" sz="22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 B</a:t>
            </a: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de-DE" sz="22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Matching</a:t>
            </a: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Day und auf Veranstaltungen der UP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Ausbau der bedarfsgerechten Beratung für Interessierte an einer Tätigkeit als Lehrkraft 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Erweiterung der Bewerberdatenbank und schulscharfe Veröffentlichung der zu besetzenden Stellen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</a:pPr>
            <a:r>
              <a:rPr lang="de-DE" sz="2200" dirty="0">
                <a:latin typeface="+mj-lt"/>
              </a:rPr>
              <a:t> </a:t>
            </a:r>
          </a:p>
          <a:p>
            <a:pPr lvl="0" algn="just">
              <a:lnSpc>
                <a:spcPts val="3200"/>
              </a:lnSpc>
              <a:spcBef>
                <a:spcPts val="0"/>
              </a:spcBef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56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9499201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8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769" dirty="0" smtClean="0">
                <a:latin typeface="+mn-lt"/>
              </a:rPr>
              <a:t>Lehrkräftewerbung</a:t>
            </a:r>
            <a:r>
              <a:rPr lang="de-DE" sz="2769" smtClean="0">
                <a:latin typeface="+mn-lt"/>
              </a:rPr>
              <a:t>, Initiativen </a:t>
            </a:r>
            <a:r>
              <a:rPr lang="de-DE" sz="2769" dirty="0" smtClean="0">
                <a:latin typeface="+mn-lt"/>
              </a:rPr>
              <a:t>und Beratungsangebote</a:t>
            </a:r>
            <a:endParaRPr lang="de-DE" sz="2769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32856"/>
            <a:ext cx="8430606" cy="43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+mj-lt"/>
              </a:rPr>
              <a:t>Landesweite </a:t>
            </a:r>
            <a:r>
              <a:rPr lang="de-DE" sz="2200" dirty="0">
                <a:latin typeface="+mj-lt"/>
              </a:rPr>
              <a:t>Werbekampagne </a:t>
            </a:r>
            <a:r>
              <a:rPr lang="de-DE" sz="2200" b="1" dirty="0" err="1" smtClean="0">
                <a:latin typeface="+mj-lt"/>
              </a:rPr>
              <a:t>Lehren.Leben.Brandenburg</a:t>
            </a:r>
            <a:r>
              <a:rPr lang="de-DE" sz="2200" b="1" dirty="0" smtClean="0">
                <a:latin typeface="+mj-lt"/>
              </a:rPr>
              <a:t>.</a:t>
            </a:r>
            <a:r>
              <a:rPr lang="de-DE" sz="2200" dirty="0" smtClean="0">
                <a:latin typeface="+mj-lt"/>
              </a:rPr>
              <a:t> mit differenzierter </a:t>
            </a:r>
            <a:r>
              <a:rPr lang="de-DE" sz="2200" dirty="0">
                <a:latin typeface="+mj-lt"/>
              </a:rPr>
              <a:t>Zielgruppenorientierung (</a:t>
            </a:r>
            <a:r>
              <a:rPr lang="de-DE" sz="1600" dirty="0">
                <a:latin typeface="+mj-lt"/>
                <a:hlinkClick r:id="rId3"/>
              </a:rPr>
              <a:t>https://</a:t>
            </a:r>
            <a:r>
              <a:rPr lang="de-DE" sz="1600" dirty="0" smtClean="0">
                <a:latin typeface="+mj-lt"/>
                <a:hlinkClick r:id="rId3"/>
              </a:rPr>
              <a:t>www.lehren-lebenbrandenburg.de</a:t>
            </a:r>
            <a:r>
              <a:rPr lang="de-DE" sz="2200" dirty="0" smtClean="0">
                <a:latin typeface="+mj-lt"/>
              </a:rPr>
              <a:t>)</a:t>
            </a: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</a:rPr>
              <a:t>Erster Kreativwettbewerb im Rahmen der </a:t>
            </a:r>
            <a:r>
              <a:rPr lang="de-DE" sz="2200" dirty="0" smtClean="0">
                <a:latin typeface="+mj-lt"/>
              </a:rPr>
              <a:t>Lehrkräftegewinnungskampagne vom </a:t>
            </a:r>
            <a:r>
              <a:rPr lang="de-DE" sz="2200" dirty="0">
                <a:latin typeface="+mj-lt"/>
              </a:rPr>
              <a:t>16.09. bis 10. 11.2024</a:t>
            </a:r>
          </a:p>
          <a:p>
            <a:pPr marL="316531" indent="-316531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</a:rPr>
              <a:t>Bewerbung der eigenen Schule, um Lehrkräfte zu gewinnen (z. B. </a:t>
            </a:r>
            <a:r>
              <a:rPr lang="de-DE" sz="2200" dirty="0" smtClean="0">
                <a:latin typeface="+mj-lt"/>
              </a:rPr>
              <a:t>mittels Foto</a:t>
            </a:r>
            <a:r>
              <a:rPr lang="de-DE" sz="2200" dirty="0">
                <a:latin typeface="+mj-lt"/>
              </a:rPr>
              <a:t>, Video, Song —alles ist erlaubt)</a:t>
            </a:r>
          </a:p>
          <a:p>
            <a:pPr marL="316531" indent="-316531" algn="just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</a:rPr>
              <a:t>Preise: attraktive Preisgelder in Höhe von insgesamt 12.000,00 </a:t>
            </a:r>
            <a:r>
              <a:rPr lang="de-DE" sz="2200" dirty="0" smtClean="0">
                <a:latin typeface="+mj-lt"/>
              </a:rPr>
              <a:t>€</a:t>
            </a:r>
          </a:p>
          <a:p>
            <a:pPr algn="just">
              <a:lnSpc>
                <a:spcPts val="2600"/>
              </a:lnSpc>
              <a:spcAft>
                <a:spcPts val="0"/>
              </a:spcAft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57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089738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Grafik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46509"/>
            <a:ext cx="2902607" cy="1528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769" dirty="0" smtClean="0">
                <a:latin typeface="+mn-lt"/>
              </a:rPr>
              <a:t>Lehrkräftewerbung</a:t>
            </a:r>
            <a:r>
              <a:rPr lang="de-DE" sz="2769" smtClean="0">
                <a:latin typeface="+mn-lt"/>
              </a:rPr>
              <a:t>, Initiativen </a:t>
            </a:r>
            <a:r>
              <a:rPr lang="de-DE" sz="2769" dirty="0" smtClean="0">
                <a:latin typeface="+mn-lt"/>
              </a:rPr>
              <a:t>und Beratungsangebote</a:t>
            </a:r>
            <a:endParaRPr lang="de-DE" sz="2769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132856"/>
            <a:ext cx="8430606" cy="43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 smtClean="0"/>
              <a:t>Hotline </a:t>
            </a:r>
            <a:r>
              <a:rPr lang="de-DE" sz="2200" kern="0" dirty="0"/>
              <a:t>zur Erstberatung (0331 / 866 3535) und Einzelfallberatung im MBJS</a:t>
            </a:r>
          </a:p>
          <a:p>
            <a:pPr marL="316531" indent="-316531" algn="just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wöchentliche digitale Informationsveranstaltungen für am Seiteneinstieg Interessierte</a:t>
            </a:r>
          </a:p>
          <a:p>
            <a:pPr marL="316531" indent="-316531" algn="just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Vereinfachung des Prüfverfahrens für die fachliche Anerkennung zur Gewinnung von Lehrkräften im Seiteneinstieg mit akademischen Abschlüssen (Positivliste</a:t>
            </a:r>
            <a:r>
              <a:rPr lang="de-DE" sz="2200" kern="0" dirty="0" smtClean="0"/>
              <a:t>)</a:t>
            </a:r>
            <a:endParaRPr lang="de-DE" sz="2200" dirty="0" smtClean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+mj-lt"/>
              </a:rPr>
              <a:t>Schwerpunktwerbung </a:t>
            </a:r>
            <a:r>
              <a:rPr lang="de-DE" sz="2200" dirty="0">
                <a:latin typeface="+mj-lt"/>
              </a:rPr>
              <a:t>für den ländlichen Raum und Verdeutlichung der Vorteile (geringe Wohnkosten, kleinere Klassenstärken und gesicherte Kita-Betreuung</a:t>
            </a:r>
            <a:r>
              <a:rPr lang="de-DE" sz="2200" dirty="0" smtClean="0">
                <a:latin typeface="+mj-lt"/>
              </a:rPr>
              <a:t>)</a:t>
            </a: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	 </a:t>
            </a: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 </a:t>
            </a:r>
          </a:p>
          <a:p>
            <a:pPr lvl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58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089738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2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40620867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/>
              <a:t>Weitere </a:t>
            </a:r>
            <a:r>
              <a:rPr lang="de-DE" sz="2800" dirty="0"/>
              <a:t>Bausteine zur Unterrichtsabsicherung </a:t>
            </a:r>
            <a:br>
              <a:rPr lang="de-DE" sz="2800" dirty="0"/>
            </a:b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8" y="2215947"/>
            <a:ext cx="8768360" cy="35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15" dirty="0"/>
              <a:t>Dienstvereinbarung „63plus“ – ist finanzieller Anreiz zum längeren Verbleib von lebensälteren </a:t>
            </a:r>
            <a:r>
              <a:rPr lang="de-DE" sz="2215" dirty="0" smtClean="0"/>
              <a:t>Lehrkräften</a:t>
            </a:r>
            <a:r>
              <a:rPr lang="de-DE" sz="2215" dirty="0"/>
              <a:t> </a:t>
            </a:r>
            <a:r>
              <a:rPr lang="de-DE" sz="2215" dirty="0" smtClean="0"/>
              <a:t>(gestaffelt </a:t>
            </a:r>
            <a:r>
              <a:rPr lang="de-DE" sz="2215" dirty="0"/>
              <a:t>monatlich bis 700 €, 800 €, 900 €)</a:t>
            </a:r>
          </a:p>
          <a:p>
            <a:pPr marL="316531" indent="-316531" algn="l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15" dirty="0"/>
              <a:t>b</a:t>
            </a:r>
            <a:r>
              <a:rPr lang="de-DE" sz="2215" dirty="0" smtClean="0"/>
              <a:t>essere </a:t>
            </a:r>
            <a:r>
              <a:rPr lang="de-DE" sz="2215" dirty="0"/>
              <a:t>Bezahlung zusätzlicher </a:t>
            </a:r>
            <a:r>
              <a:rPr lang="de-DE" sz="2215" dirty="0" smtClean="0"/>
              <a:t>Unterrichtsstunden                                                       </a:t>
            </a:r>
            <a:r>
              <a:rPr lang="de-DE" sz="2100" dirty="0"/>
              <a:t>a) </a:t>
            </a:r>
            <a:r>
              <a:rPr lang="de-DE" sz="2100" dirty="0" smtClean="0"/>
              <a:t>freiwillig, planmäßig </a:t>
            </a:r>
            <a:r>
              <a:rPr lang="de-DE" sz="2100" dirty="0"/>
              <a:t>= monatlich </a:t>
            </a:r>
            <a:r>
              <a:rPr lang="de-DE" sz="2100" dirty="0" smtClean="0"/>
              <a:t>zusätzlich anteilige </a:t>
            </a:r>
            <a:r>
              <a:rPr lang="de-DE" sz="2100" dirty="0"/>
              <a:t>Besoldung / </a:t>
            </a:r>
            <a:r>
              <a:rPr lang="de-DE" sz="2100" dirty="0" smtClean="0"/>
              <a:t>anteiliges </a:t>
            </a:r>
            <a:r>
              <a:rPr lang="de-DE" sz="2100" dirty="0"/>
              <a:t>Entgelt                    b) Mehrarbeit = nach 3 Monaten mit höheren Vergütungssätzen</a:t>
            </a:r>
          </a:p>
          <a:p>
            <a:pPr marL="316531" indent="-316531" algn="l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15" dirty="0"/>
              <a:t>Werbung um pensionierte </a:t>
            </a:r>
            <a:r>
              <a:rPr lang="de-DE" sz="2215" dirty="0" smtClean="0"/>
              <a:t>Lehrkräfte / </a:t>
            </a:r>
            <a:r>
              <a:rPr lang="de-DE" sz="2215" dirty="0"/>
              <a:t>Aufhebung der Hinzuverdienstgrenzen                                                               </a:t>
            </a:r>
            <a:r>
              <a:rPr lang="de-DE" sz="2215" dirty="0" smtClean="0"/>
              <a:t>(</a:t>
            </a:r>
            <a:r>
              <a:rPr lang="de-DE" sz="1800" dirty="0" smtClean="0"/>
              <a:t>3500 </a:t>
            </a:r>
            <a:r>
              <a:rPr lang="de-DE" sz="1800" dirty="0"/>
              <a:t>pensionierte Lehrkräfte wurden angeschrieben und für eine Rückkehr in den Schuldienst </a:t>
            </a:r>
            <a:r>
              <a:rPr lang="de-DE" sz="1800" dirty="0" smtClean="0"/>
              <a:t>geworben)</a:t>
            </a:r>
            <a:endParaRPr lang="de-DE" sz="1800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15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15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15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15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15" dirty="0"/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15" dirty="0"/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15" dirty="0"/>
              <a:t>	 </a:t>
            </a:r>
            <a:endParaRPr lang="de-DE" sz="2215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1846" dirty="0"/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1846" dirty="0"/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46" dirty="0"/>
              <a:t> </a:t>
            </a:r>
          </a:p>
          <a:p>
            <a:pPr lvl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1846" dirty="0"/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46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07207" y="1505868"/>
            <a:ext cx="7965193" cy="4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dirty="0">
                <a:solidFill>
                  <a:srgbClr val="007300"/>
                </a:solidFill>
                <a:latin typeface="+mn-lt"/>
                <a:ea typeface="+mj-ea"/>
                <a:cs typeface="+mj-cs"/>
              </a:rPr>
              <a:t>Strategie für das </a:t>
            </a:r>
            <a:r>
              <a:rPr lang="de-DE" sz="2800" dirty="0" err="1">
                <a:solidFill>
                  <a:srgbClr val="007300"/>
                </a:solidFill>
                <a:latin typeface="+mn-lt"/>
                <a:ea typeface="+mj-ea"/>
                <a:cs typeface="+mj-cs"/>
              </a:rPr>
              <a:t>Landesmonitoring</a:t>
            </a:r>
            <a:r>
              <a:rPr lang="de-DE" sz="2800" dirty="0">
                <a:solidFill>
                  <a:srgbClr val="007300"/>
                </a:solidFill>
                <a:latin typeface="+mn-lt"/>
                <a:ea typeface="+mj-ea"/>
                <a:cs typeface="+mj-cs"/>
              </a:rPr>
              <a:t> in Brandenburg</a:t>
            </a:r>
          </a:p>
        </p:txBody>
      </p:sp>
      <p:sp>
        <p:nvSpPr>
          <p:cNvPr id="4" name="Rechteck 3"/>
          <p:cNvSpPr/>
          <p:nvPr/>
        </p:nvSpPr>
        <p:spPr>
          <a:xfrm>
            <a:off x="207206" y="2096242"/>
            <a:ext cx="8613265" cy="41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900"/>
              </a:lnSpc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12-Punkte-Plan als Basis für die strategische 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Ausrichtung: </a:t>
            </a:r>
            <a:br>
              <a:rPr lang="de-DE" sz="2200" kern="0" dirty="0" smtClean="0">
                <a:solidFill>
                  <a:srgbClr val="000000"/>
                </a:solidFill>
                <a:latin typeface="Arial Narrow"/>
              </a:rPr>
            </a:b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Steigerung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der </a:t>
            </a:r>
            <a:r>
              <a:rPr lang="de-DE" sz="2200" kern="0" dirty="0" err="1" smtClean="0">
                <a:solidFill>
                  <a:srgbClr val="000000"/>
                </a:solidFill>
                <a:latin typeface="Arial Narrow"/>
              </a:rPr>
              <a:t>sprachl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.,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der </a:t>
            </a:r>
            <a:r>
              <a:rPr lang="de-DE" sz="2200" kern="0" dirty="0" err="1">
                <a:solidFill>
                  <a:srgbClr val="000000"/>
                </a:solidFill>
                <a:latin typeface="Arial Narrow"/>
              </a:rPr>
              <a:t>mathem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. und der </a:t>
            </a:r>
            <a:r>
              <a:rPr lang="de-DE" sz="2200" kern="0" dirty="0" err="1">
                <a:solidFill>
                  <a:srgbClr val="000000"/>
                </a:solidFill>
                <a:latin typeface="Arial Narrow"/>
              </a:rPr>
              <a:t>digit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. Basiskompetenzen </a:t>
            </a:r>
          </a:p>
          <a:p>
            <a:pPr marL="342900" indent="-342900">
              <a:lnSpc>
                <a:spcPts val="2900"/>
              </a:lnSpc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Erreichung der Ziele durch</a:t>
            </a:r>
          </a:p>
          <a:p>
            <a:pPr marL="764941" lvl="1" indent="-342900">
              <a:lnSpc>
                <a:spcPts val="29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Kohärenz zw. den Akteuren (eine systematische Nutzung von Daten!)</a:t>
            </a:r>
          </a:p>
          <a:p>
            <a:pPr marL="764941" lvl="1" indent="-342900">
              <a:lnSpc>
                <a:spcPts val="29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Kohärenz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von Tests, Rückmeldungen, Fortbildungen und Fördermaterial</a:t>
            </a:r>
          </a:p>
          <a:p>
            <a:pPr marL="764941" lvl="1" indent="-342900">
              <a:lnSpc>
                <a:spcPts val="2900"/>
              </a:lnSpc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Diagnose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, darauf abgestimmte Förderung und 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besserer Unterricht</a:t>
            </a:r>
            <a:endParaRPr lang="de-DE" sz="2200" kern="0" dirty="0">
              <a:solidFill>
                <a:srgbClr val="000000"/>
              </a:solidFill>
              <a:latin typeface="Arial Narrow"/>
            </a:endParaRPr>
          </a:p>
          <a:p>
            <a:pPr marL="342900" indent="-342900">
              <a:lnSpc>
                <a:spcPts val="2900"/>
              </a:lnSpc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Fokussierung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: </a:t>
            </a:r>
            <a:endParaRPr lang="de-DE" sz="2200" kern="0" dirty="0" smtClean="0">
              <a:solidFill>
                <a:srgbClr val="000000"/>
              </a:solidFill>
              <a:latin typeface="Arial Narrow"/>
            </a:endParaRPr>
          </a:p>
          <a:p>
            <a:pPr>
              <a:lnSpc>
                <a:spcPts val="2900"/>
              </a:lnSpc>
              <a:buClr>
                <a:srgbClr val="00642D"/>
              </a:buClr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	1. Entlastung für die Schulen</a:t>
            </a:r>
          </a:p>
          <a:p>
            <a:pPr>
              <a:lnSpc>
                <a:spcPts val="2900"/>
              </a:lnSpc>
              <a:buClr>
                <a:srgbClr val="00642D"/>
              </a:buClr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	2. Aufbau der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Basiskompetenzen </a:t>
            </a:r>
            <a:endParaRPr lang="de-DE" sz="2200" kern="0" dirty="0" smtClean="0">
              <a:solidFill>
                <a:srgbClr val="000000"/>
              </a:solidFill>
              <a:latin typeface="Arial Narrow"/>
            </a:endParaRPr>
          </a:p>
          <a:p>
            <a:pPr>
              <a:lnSpc>
                <a:spcPts val="2900"/>
              </a:lnSpc>
              <a:buClr>
                <a:srgbClr val="00642D"/>
              </a:buClr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	3. Begleitung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der 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Übergänge</a:t>
            </a:r>
          </a:p>
          <a:p>
            <a:pPr>
              <a:lnSpc>
                <a:spcPts val="2900"/>
              </a:lnSpc>
              <a:buClr>
                <a:srgbClr val="00642D"/>
              </a:buClr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4. Individuelle Förderung und evidenzbasierte Unterrichtsplanung</a:t>
            </a:r>
            <a:endParaRPr lang="de-DE" sz="22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481539476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68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7019893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8137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Maßnahmen </a:t>
            </a:r>
            <a:r>
              <a:rPr lang="de-DE" sz="2800" dirty="0">
                <a:latin typeface="+mn-lt"/>
              </a:rPr>
              <a:t>zur Schulleitungs- und Lehrkräfteentlastung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 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64959" y="2215947"/>
            <a:ext cx="8430606" cy="380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</a:rPr>
              <a:t>Vereinbarung mit Gewerkschaften </a:t>
            </a:r>
            <a:r>
              <a:rPr lang="de-DE" sz="2200" dirty="0" smtClean="0">
                <a:latin typeface="+mj-lt"/>
              </a:rPr>
              <a:t>vom 28.06.2024</a:t>
            </a:r>
            <a:endParaRPr lang="de-DE" sz="2200" dirty="0">
              <a:latin typeface="+mj-lt"/>
            </a:endParaRP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starke Reduzierung der zu erstellenden schulischen Konzepte 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erweiterte Bereitstellung von schulinternen Fachplänen („Muster-</a:t>
            </a:r>
            <a:r>
              <a:rPr lang="de-DE" sz="2200" dirty="0" err="1">
                <a:latin typeface="+mj-lt"/>
              </a:rPr>
              <a:t>SchiC</a:t>
            </a:r>
            <a:r>
              <a:rPr lang="de-DE" sz="2200" dirty="0">
                <a:latin typeface="+mj-lt"/>
              </a:rPr>
              <a:t>“) und </a:t>
            </a:r>
            <a:r>
              <a:rPr lang="de-DE" sz="2200" dirty="0" smtClean="0">
                <a:latin typeface="+mj-lt"/>
              </a:rPr>
              <a:t>Erarbeitung von fachbezogenen Materialien („Unterrichtshilfen“)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Reduzierung </a:t>
            </a:r>
            <a:r>
              <a:rPr lang="de-DE" sz="2200" dirty="0">
                <a:latin typeface="+mj-lt"/>
              </a:rPr>
              <a:t>von Klassenarbeiten und Zweitkorrekturen  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Abschaffung und Reduzierung von zentralen Erhebungen</a:t>
            </a:r>
          </a:p>
          <a:p>
            <a:pPr marL="316531" indent="-316531" algn="l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</a:rPr>
              <a:t>Modellprojekt </a:t>
            </a:r>
            <a:r>
              <a:rPr lang="de-DE" sz="2200" dirty="0" smtClean="0">
                <a:latin typeface="+mj-lt"/>
              </a:rPr>
              <a:t>Schulassistenzkräfte (für </a:t>
            </a:r>
            <a:r>
              <a:rPr lang="de-DE" sz="2200" dirty="0">
                <a:latin typeface="+mj-lt"/>
              </a:rPr>
              <a:t>zunächst 134 </a:t>
            </a:r>
            <a:r>
              <a:rPr lang="de-DE" sz="2200" dirty="0" smtClean="0">
                <a:latin typeface="+mj-lt"/>
              </a:rPr>
              <a:t>Schulen)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Ziel: alle Schulen sollen perspektivisch mit Schulassistenzkräften ausgestattet werden                          </a:t>
            </a:r>
            <a:endParaRPr lang="de-DE" sz="2200" dirty="0">
              <a:latin typeface="+mj-lt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 </a:t>
            </a:r>
          </a:p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	 </a:t>
            </a: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 </a:t>
            </a:r>
          </a:p>
          <a:p>
            <a:pPr lvl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marL="31653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0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769" dirty="0" smtClean="0">
                <a:latin typeface="+mn-lt"/>
              </a:rPr>
              <a:t>Stipendienprogramm</a:t>
            </a:r>
            <a:endParaRPr lang="de-DE" sz="2769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215947"/>
            <a:ext cx="8264303" cy="43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+mj-lt"/>
              </a:rPr>
              <a:t>Stipendienprogramm seit Wintersemester (WS) 2021/2022 </a:t>
            </a:r>
            <a:r>
              <a:rPr lang="de-DE" sz="2200" dirty="0">
                <a:latin typeface="+mj-lt"/>
              </a:rPr>
              <a:t>zur Bindung von Lehramtsstudierenden an Schulen in ländlichen </a:t>
            </a:r>
            <a:r>
              <a:rPr lang="de-DE" sz="2200" dirty="0" smtClean="0">
                <a:latin typeface="+mj-lt"/>
              </a:rPr>
              <a:t>Regionen</a:t>
            </a:r>
          </a:p>
          <a:p>
            <a:pPr marL="316531" indent="-31653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+mj-lt"/>
              </a:rPr>
              <a:t>bislang </a:t>
            </a:r>
            <a:r>
              <a:rPr lang="de-DE" sz="2200" dirty="0">
                <a:latin typeface="+mj-lt"/>
              </a:rPr>
              <a:t>120 Plätze vergeben = finanzielle Förderung 600 € monatlich und sehr gutes Begleitprogramm der Deutschen Kinder- und </a:t>
            </a:r>
            <a:r>
              <a:rPr lang="de-DE" sz="2200" dirty="0" smtClean="0">
                <a:latin typeface="+mj-lt"/>
              </a:rPr>
              <a:t>Jugendstiftung </a:t>
            </a:r>
          </a:p>
          <a:p>
            <a:pPr marL="316531" indent="-316531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dirty="0">
                <a:latin typeface="+mj-lt"/>
              </a:rPr>
              <a:t>z</a:t>
            </a:r>
            <a:r>
              <a:rPr lang="de-DE" sz="2200" dirty="0" smtClean="0">
                <a:latin typeface="+mj-lt"/>
              </a:rPr>
              <a:t>um </a:t>
            </a:r>
            <a:r>
              <a:rPr lang="de-DE" sz="2200" dirty="0"/>
              <a:t>WS 2024/2025 können mind. 20 Stipendien vergeben werden </a:t>
            </a:r>
            <a:endParaRPr lang="de-DE" sz="2200" dirty="0" smtClean="0"/>
          </a:p>
          <a:p>
            <a:pPr marL="2682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 smtClean="0"/>
              <a:t>(</a:t>
            </a:r>
            <a:r>
              <a:rPr lang="de-DE" sz="2200" dirty="0"/>
              <a:t>119 Schulen stehen zur Auswahl</a:t>
            </a:r>
            <a:r>
              <a:rPr lang="de-DE" sz="2200" dirty="0" smtClean="0"/>
              <a:t>)</a:t>
            </a: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	 </a:t>
            </a: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 </a:t>
            </a:r>
          </a:p>
          <a:p>
            <a:pPr lvl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61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955005371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47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909712965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769" dirty="0" smtClean="0">
                <a:latin typeface="+mn-lt"/>
              </a:rPr>
              <a:t>Lernassistenzkräfte</a:t>
            </a:r>
            <a:endParaRPr lang="de-DE" sz="2769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215947"/>
            <a:ext cx="8264303" cy="43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Fortsetzung auch im Schuljahr 2024/25 (Programmfinanzierung des MBJS)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Gestaltung individueller und möglichst passgenauer Förderangebote zusätzlich zum Regelunterricht </a:t>
            </a:r>
            <a:r>
              <a:rPr lang="de-DE" sz="2200" kern="0" dirty="0">
                <a:sym typeface="Wingdings" panose="05000000000000000000" pitchFamily="2" charset="2"/>
              </a:rPr>
              <a:t> durch Studierende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Fokus: Schulung sprachlicher und mathematischer Basiskompetenzen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2. Schulhalbjahr 2023/24: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+mj-lt"/>
              </a:rPr>
              <a:t>über 700 Studierende an Schulen im Land Brandenburg tätig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+mj-lt"/>
              </a:rPr>
              <a:t>85 % davon im Bereich der Primarstufe und der Förderschulen</a:t>
            </a:r>
          </a:p>
          <a:p>
            <a:pPr marL="738572" lvl="1" indent="-316531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latin typeface="+mj-lt"/>
              </a:rPr>
              <a:t>über 50 % der Grundschulen im Land Brandenburg mit Lernassistenzkräften ausgestattet</a:t>
            </a:r>
          </a:p>
          <a:p>
            <a:pPr marL="316531" indent="-31653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	 </a:t>
            </a: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 </a:t>
            </a:r>
          </a:p>
          <a:p>
            <a:pPr lvl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72793960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769" dirty="0" smtClean="0">
                <a:latin typeface="+mn-lt"/>
              </a:rPr>
              <a:t>FSJ-Schule</a:t>
            </a:r>
            <a:endParaRPr lang="de-DE" sz="2769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215947"/>
            <a:ext cx="8264303" cy="43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ca. 150 Plätze im Programm FSJ-Schule für das aktuelle Schuljahr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Berufsorientierung für junge Menschen mit Blick auf ein Lehramtsstudium oder einen anderen sozialen Beruf durch Einblick in einen pädagogischen Beruf am „Arbeitsort Schule“.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FSJ-</a:t>
            </a:r>
            <a:r>
              <a:rPr lang="de-DE" sz="2200" kern="0" dirty="0" err="1"/>
              <a:t>ler</a:t>
            </a:r>
            <a:r>
              <a:rPr lang="de-DE" sz="2200" kern="0" dirty="0"/>
              <a:t>/-innen können erproben, ob sie den Herausforderungen eines pädagogischen Berufes gewachsen sind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Unterstützung der Schulen durch das FSJ-Schule (bspw. Begleitung von Lerngruppen, bei Ganztagsangeboten oder auch der Leseförderung)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	 </a:t>
            </a:r>
            <a:endParaRPr lang="de-DE" sz="2200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200" dirty="0">
                <a:latin typeface="+mj-lt"/>
              </a:rPr>
              <a:t> </a:t>
            </a:r>
          </a:p>
          <a:p>
            <a:pPr lvl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dirty="0">
              <a:latin typeface="+mj-lt"/>
            </a:endParaRP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dirty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Die neue Bildungsamtserwerbsverordnung (BAEV)</a:t>
            </a:r>
            <a:endParaRPr lang="de-DE" sz="28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20" y="2060848"/>
            <a:ext cx="84306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 smtClean="0"/>
              <a:t>neue </a:t>
            </a:r>
            <a:r>
              <a:rPr lang="de-DE" sz="2200" kern="0" dirty="0"/>
              <a:t>Ämter für Lehrkräfte ohne Lehramtsbefähigung im gehobenen Dienst: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kern="0" dirty="0"/>
              <a:t>für unbefristet angestellte Lehrkräfte im Schuldienst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kern="0" dirty="0"/>
              <a:t>Bildungsamtmann/-frau (A 11, mit einem Unterrichtsfach), Bildungsamtsrat/-rätin (A 12, mit zwei Unterrichtsfächern) </a:t>
            </a:r>
          </a:p>
          <a:p>
            <a:pPr marL="665301" indent="-33265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kern="0" dirty="0"/>
              <a:t>Voraussetzung: Hochschul-Bachelor oder Diplom (FH) + 18-monatige Zertifikatsqualifizierung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 smtClean="0"/>
              <a:t>schulstufenübergreifende </a:t>
            </a:r>
            <a:r>
              <a:rPr lang="de-DE" sz="2200" kern="0" dirty="0"/>
              <a:t>Ämter für allgemeinbildende und berufliche Schulen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Qualifizierungsangebote für Fächer der Primar- und Sekundarstufe I + Förderschulen</a:t>
            </a:r>
          </a:p>
          <a:p>
            <a:pPr marL="316531" indent="-316531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200" kern="0" dirty="0"/>
          </a:p>
          <a:p>
            <a:pPr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64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135585043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6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891791"/>
          </a:xfrm>
        </p:spPr>
        <p:txBody>
          <a:bodyPr/>
          <a:lstStyle/>
          <a:p>
            <a:r>
              <a:rPr lang="de-DE" dirty="0">
                <a:latin typeface="+mn-lt"/>
              </a:rPr>
              <a:t>Qualifizierung von Seiteneinsteigenden für das Unterrichtsfach Sport </a:t>
            </a:r>
            <a:r>
              <a:rPr lang="de-DE" dirty="0" smtClean="0">
                <a:latin typeface="+mn-lt"/>
              </a:rPr>
              <a:t>(Bachelor Studium Sport an der Europäischen Sport Akademie [ESAB</a:t>
            </a:r>
            <a:r>
              <a:rPr lang="de-DE" dirty="0">
                <a:latin typeface="+mn-lt"/>
              </a:rPr>
              <a:t>]</a:t>
            </a:r>
            <a:r>
              <a:rPr lang="de-DE" dirty="0" smtClean="0">
                <a:latin typeface="+mn-lt"/>
              </a:rPr>
              <a:t>)</a:t>
            </a:r>
            <a:endParaRPr lang="de-DE" sz="2215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8" y="2547948"/>
            <a:ext cx="8840368" cy="36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marR="0" lvl="0" indent="-31653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Dank an die im SJ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2023/2024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beteiligten 28 Schulen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für die Zusammenarbeit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16531" marR="0" lvl="0" indent="-31653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Pilotprojekt in Schulen und StSchÄ (sehr) positiv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aufgenommen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16531" marR="0" lvl="0" indent="-31653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für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SJ 2024/2025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Ausschreibung an 38 Bedarfsschulen, erstmals 3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Förderschulen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16531" marR="0" lvl="0" indent="-31653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für SJ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2025/2026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und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2026/2027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wird es weitere Ausschreibungen geben</a:t>
            </a:r>
          </a:p>
          <a:p>
            <a:pPr marL="665301" marR="0" lvl="0" indent="-33265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Studiendauer: 3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Jahre (2 Tage Studium, 3 Tage Einsatz an Schule)</a:t>
            </a:r>
          </a:p>
          <a:p>
            <a:pPr marL="665301" marR="0" lvl="0" indent="-33265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bis zu 38 Schulen mit hohen Bedarf im Unterrichtsfach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Sport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665301" marR="0" lvl="0" indent="-33265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Voraussetzung: Mentorin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oder Mentor an Schule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(im 1. SJ)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665301" marR="0" lvl="0" indent="-33265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vierwöchiger PGQ-Einstieg erfolgt vor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SJ-Beginn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16531" marR="0" lvl="0" indent="-316531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65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135585043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9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C9C-9FC6-470D-9427-4BC00C704F62}" type="slidenum">
              <a:rPr lang="de-DE" smtClean="0"/>
              <a:pPr/>
              <a:t>66</a:t>
            </a:fld>
            <a:endParaRPr lang="de-DE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b="1" kern="0" dirty="0" smtClean="0">
                <a:latin typeface="+mn-lt"/>
              </a:rPr>
              <a:t>1.9 Allgemeine Informationen</a:t>
            </a:r>
            <a:endParaRPr lang="de-DE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3110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8" y="2132856"/>
            <a:ext cx="866651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100" dirty="0" smtClean="0"/>
              <a:t>April </a:t>
            </a:r>
            <a:r>
              <a:rPr lang="de-DE" sz="2100" dirty="0"/>
              <a:t>2024 Zustimmung der </a:t>
            </a:r>
            <a:r>
              <a:rPr lang="de-DE" sz="2100" dirty="0" smtClean="0"/>
              <a:t>KMK zur  Neufassung des amtlichen Regelwerks (Rat für deutsche Rechtschreibung)</a:t>
            </a:r>
            <a:endParaRPr lang="de-DE" sz="2100" dirty="0"/>
          </a:p>
          <a:p>
            <a:pPr marL="316531" indent="-316531" algn="just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100" dirty="0" smtClean="0"/>
              <a:t>verbindliche </a:t>
            </a:r>
            <a:r>
              <a:rPr lang="de-DE" sz="2100" dirty="0"/>
              <a:t>Umsetzung in den Schulen zum Schuljahr </a:t>
            </a:r>
            <a:r>
              <a:rPr lang="de-DE" sz="2100" dirty="0" smtClean="0"/>
              <a:t>2027/2028</a:t>
            </a:r>
          </a:p>
          <a:p>
            <a:pPr marL="266700" indent="-266700" algn="just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100" u="sng" kern="0" dirty="0" smtClean="0"/>
              <a:t>Thema „geschlechtergerechte Schreibung“</a:t>
            </a:r>
            <a:endParaRPr lang="de-DE" sz="2100" i="1" u="sng" kern="0" dirty="0" smtClean="0"/>
          </a:p>
          <a:p>
            <a:pPr marL="534988" indent="-266700" algn="just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 smtClean="0"/>
              <a:t>Schulen </a:t>
            </a:r>
            <a:r>
              <a:rPr lang="de-DE" sz="2100" kern="0" dirty="0"/>
              <a:t>sind zu geschlechtersensibler Sprache </a:t>
            </a:r>
            <a:r>
              <a:rPr lang="de-DE" sz="2100" kern="0" dirty="0" smtClean="0"/>
              <a:t>verpflichtet; keine </a:t>
            </a:r>
            <a:r>
              <a:rPr lang="de-DE" sz="2100" kern="0" dirty="0"/>
              <a:t>Verwendung von Sonderzeichen im Wortinnern zur Bezeichnung von Geschlechteridentitäten </a:t>
            </a:r>
            <a:endParaRPr lang="de-DE" sz="2100" kern="0" dirty="0" smtClean="0"/>
          </a:p>
          <a:p>
            <a:pPr marL="534988" indent="-266700" algn="just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Ausschreibung von weiblicher und männlicher Form (Reihenfolge wechselbar), Nutzung von Alternativen, wenn sinnvoll (bspw.: Lehrkräfte, Studierende)</a:t>
            </a:r>
          </a:p>
          <a:p>
            <a:pPr marL="534988" indent="-266700" algn="just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wenn </a:t>
            </a:r>
            <a:r>
              <a:rPr lang="de-DE" sz="2100" kern="0" dirty="0" err="1"/>
              <a:t>SuS</a:t>
            </a:r>
            <a:r>
              <a:rPr lang="de-DE" sz="2100" kern="0" dirty="0"/>
              <a:t> ein Sonderzeichen verwenden, wird es angestrichen, fließt aber nicht in die Bewertung der schulischen Leistung ein </a:t>
            </a:r>
            <a:r>
              <a:rPr lang="de-DE" sz="2100" dirty="0"/>
              <a:t>  </a:t>
            </a:r>
          </a:p>
          <a:p>
            <a:pPr marL="534988" indent="-266700" algn="just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100" kern="0" dirty="0"/>
              <a:t>gilt für </a:t>
            </a:r>
            <a:r>
              <a:rPr lang="de-DE" sz="2100" kern="0" dirty="0" err="1"/>
              <a:t>SuS</a:t>
            </a:r>
            <a:r>
              <a:rPr lang="de-DE" sz="2100" kern="0" dirty="0"/>
              <a:t> und alle Mitarbeitenden in Schule und Verwaltung</a:t>
            </a:r>
          </a:p>
          <a:p>
            <a:pPr marL="623888" indent="-266700" algn="just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100" kern="0" dirty="0"/>
          </a:p>
          <a:p>
            <a:pPr marL="316531" indent="-316531" algn="just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100" kern="0" dirty="0"/>
          </a:p>
          <a:p>
            <a:pPr marL="316531" indent="-316531" algn="just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210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484784"/>
            <a:ext cx="8912375" cy="531751"/>
          </a:xfrm>
        </p:spPr>
        <p:txBody>
          <a:bodyPr/>
          <a:lstStyle/>
          <a:p>
            <a:r>
              <a:rPr lang="de-DE" sz="2700" dirty="0" smtClean="0">
                <a:latin typeface="+mn-lt"/>
              </a:rPr>
              <a:t>Anpassung des amtlichen Regelwerks für deutsche Rechtschreibung</a:t>
            </a:r>
            <a:endParaRPr lang="de-DE" sz="2700" i="1" dirty="0">
              <a:latin typeface="+mn-lt"/>
            </a:endParaRP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de-DE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11534100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40213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51254"/>
            <a:ext cx="8840367" cy="79762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dirty="0">
                <a:latin typeface="+mn-lt"/>
              </a:rPr>
              <a:t>Schulpsychologische Beratung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204864"/>
            <a:ext cx="8430606" cy="37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</a:rPr>
              <a:t>Die Stellen für </a:t>
            </a:r>
            <a:r>
              <a:rPr lang="de-DE" sz="2200" kern="0" dirty="0">
                <a:solidFill>
                  <a:srgbClr val="000000"/>
                </a:solidFill>
              </a:rPr>
              <a:t>Schulpsychologinnen und Schulpsychologen in den Schulpsychologischen Beratungsstellen </a:t>
            </a:r>
            <a:r>
              <a:rPr lang="de-DE" sz="2200" kern="0" dirty="0" smtClean="0">
                <a:solidFill>
                  <a:srgbClr val="000000"/>
                </a:solidFill>
              </a:rPr>
              <a:t>wurden auf 60 VZE verdoppelt.</a:t>
            </a:r>
            <a:endParaRPr lang="de-DE" sz="2200" dirty="0" smtClean="0"/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 smtClean="0"/>
              <a:t>Die </a:t>
            </a:r>
            <a:r>
              <a:rPr lang="de-DE" sz="2200" dirty="0"/>
              <a:t>schulpsychologische Beratung unterstützt alle an Schule Beteiligte und berät Schulen von der Primarstufe bis zur Sekundarstufe </a:t>
            </a:r>
            <a:r>
              <a:rPr lang="de-DE" sz="2200" dirty="0" smtClean="0"/>
              <a:t>II.</a:t>
            </a:r>
            <a:endParaRPr lang="de-DE" sz="2200" kern="0" dirty="0" smtClean="0">
              <a:solidFill>
                <a:srgbClr val="000000"/>
              </a:solidFill>
            </a:endParaRP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</a:rPr>
              <a:t>Die Aufgabenausgestaltung erfolgt entsprechend der Verwaltungsvorschriften über die schulpsychologische Beratung, welche weiterentwickelt werden.</a:t>
            </a:r>
          </a:p>
          <a:p>
            <a:pPr algn="just" defTabSz="844083">
              <a:lnSpc>
                <a:spcPct val="150000"/>
              </a:lnSpc>
            </a:pPr>
            <a:endParaRPr lang="de-DE" sz="2200" kern="0" dirty="0" smtClean="0">
              <a:solidFill>
                <a:srgbClr val="000000"/>
              </a:solidFill>
              <a:latin typeface="Arial Narrow"/>
            </a:endParaRPr>
          </a:p>
          <a:p>
            <a:pPr algn="just" defTabSz="844083"/>
            <a:endParaRPr lang="de-DE" sz="2200" kern="0" dirty="0">
              <a:solidFill>
                <a:srgbClr val="FF0000"/>
              </a:solidFill>
              <a:latin typeface="Arial Narrow"/>
            </a:endParaRP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2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68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80760652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-14356" y="3362532"/>
            <a:ext cx="9144000" cy="55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pPr algn="ctr"/>
            <a:r>
              <a:rPr lang="de-DE" sz="2585" b="1" kern="0" dirty="0">
                <a:latin typeface="+mn-lt"/>
              </a:rPr>
              <a:t>2</a:t>
            </a:r>
            <a:r>
              <a:rPr lang="de-DE" sz="2585" b="1" kern="0" dirty="0" smtClean="0">
                <a:latin typeface="+mn-lt"/>
              </a:rPr>
              <a:t>. Schulformspezifische Themen</a:t>
            </a:r>
            <a:endParaRPr lang="de-DE" sz="2585" b="1" kern="0" dirty="0"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9866-E5A0-40E7-87DB-6EEA0C6F4C1A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3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4388" y="2492896"/>
            <a:ext cx="8838492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6600"/>
              </a:buClr>
            </a:pPr>
            <a:r>
              <a:rPr lang="de-DE" sz="2000" dirty="0">
                <a:solidFill>
                  <a:srgbClr val="006600"/>
                </a:solidFill>
                <a:latin typeface="+mn-lt"/>
              </a:rPr>
              <a:t>1. Output-Monitoring</a:t>
            </a:r>
          </a:p>
          <a:p>
            <a:pPr marL="542925" indent="-276225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C00000"/>
                </a:solidFill>
                <a:latin typeface="+mn-lt"/>
              </a:rPr>
              <a:t>zentrale digitale </a:t>
            </a:r>
            <a:r>
              <a:rPr lang="de-DE" sz="1800" dirty="0">
                <a:latin typeface="+mn-lt"/>
              </a:rPr>
              <a:t>Klassenarbeiten 2, 4, </a:t>
            </a:r>
            <a:r>
              <a:rPr lang="de-DE" sz="1800" dirty="0">
                <a:solidFill>
                  <a:srgbClr val="C00000"/>
                </a:solidFill>
                <a:latin typeface="+mn-lt"/>
              </a:rPr>
              <a:t>6 (neu) </a:t>
            </a:r>
            <a:r>
              <a:rPr lang="de-DE" sz="1800" dirty="0">
                <a:latin typeface="+mn-lt"/>
              </a:rPr>
              <a:t>und 8 - statt (analogen) OA 2, 4, </a:t>
            </a:r>
            <a:r>
              <a:rPr lang="de-DE" sz="1800" dirty="0" smtClean="0">
                <a:latin typeface="+mn-lt"/>
              </a:rPr>
              <a:t>8 </a:t>
            </a:r>
            <a:endParaRPr lang="de-DE" sz="1800" dirty="0">
              <a:latin typeface="+mn-lt"/>
            </a:endParaRPr>
          </a:p>
          <a:p>
            <a:pPr marL="542925" indent="-276225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+mn-lt"/>
              </a:rPr>
              <a:t>weiterhin Abschluss- und Abiturprüfungen</a:t>
            </a:r>
          </a:p>
          <a:p>
            <a:pPr algn="just">
              <a:spcBef>
                <a:spcPts val="1200"/>
              </a:spcBef>
              <a:buClr>
                <a:srgbClr val="006600"/>
              </a:buClr>
            </a:pPr>
            <a:r>
              <a:rPr lang="de-DE" sz="2000" dirty="0">
                <a:solidFill>
                  <a:srgbClr val="006600"/>
                </a:solidFill>
                <a:latin typeface="+mn-lt"/>
              </a:rPr>
              <a:t>2. Monitoring am Übergang</a:t>
            </a:r>
          </a:p>
          <a:p>
            <a:pPr marL="542925" indent="-276225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+mn-lt"/>
              </a:rPr>
              <a:t>vom Elementar- zum Primarbereich</a:t>
            </a:r>
          </a:p>
          <a:p>
            <a:pPr marL="542925" indent="-276225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C00000"/>
                </a:solidFill>
                <a:latin typeface="+mn-lt"/>
              </a:rPr>
              <a:t>Längsschnitt auf Individual- und Systemebene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>
                <a:latin typeface="+mn-lt"/>
              </a:rPr>
              <a:t>mittels </a:t>
            </a:r>
            <a:r>
              <a:rPr lang="de-DE" sz="1800" dirty="0" err="1">
                <a:latin typeface="+mn-lt"/>
              </a:rPr>
              <a:t>ILeA</a:t>
            </a:r>
            <a:r>
              <a:rPr lang="de-DE" sz="1800" dirty="0">
                <a:latin typeface="+mn-lt"/>
              </a:rPr>
              <a:t> plus 5, Digi-LAL 7 und </a:t>
            </a:r>
            <a:r>
              <a:rPr lang="de-DE" sz="1800" dirty="0">
                <a:solidFill>
                  <a:srgbClr val="C00000"/>
                </a:solidFill>
                <a:latin typeface="+mn-lt"/>
              </a:rPr>
              <a:t>Neuentwicklung von Digi-LAL 11 für die E-Phase und berufliche Bildungsgänge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just">
              <a:spcBef>
                <a:spcPts val="1200"/>
              </a:spcBef>
              <a:buClr>
                <a:srgbClr val="006600"/>
              </a:buClr>
            </a:pPr>
            <a:r>
              <a:rPr lang="de-DE" sz="2000" dirty="0">
                <a:solidFill>
                  <a:srgbClr val="006600"/>
                </a:solidFill>
                <a:latin typeface="+mn-lt"/>
              </a:rPr>
              <a:t>3. Qualitätssicherung des Unterrichts</a:t>
            </a:r>
          </a:p>
          <a:p>
            <a:pPr marL="542925" indent="-276225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+mn-lt"/>
              </a:rPr>
              <a:t>Unterrichtsentwicklung und individuelle Förderung mit </a:t>
            </a:r>
            <a:r>
              <a:rPr lang="de-DE" sz="1800" dirty="0" err="1">
                <a:latin typeface="+mn-lt"/>
              </a:rPr>
              <a:t>ILeA</a:t>
            </a:r>
            <a:r>
              <a:rPr lang="de-DE" sz="1800" dirty="0">
                <a:latin typeface="+mn-lt"/>
              </a:rPr>
              <a:t> plus und VERA</a:t>
            </a:r>
          </a:p>
          <a:p>
            <a:pPr algn="just">
              <a:spcBef>
                <a:spcPts val="1200"/>
              </a:spcBef>
              <a:buClr>
                <a:srgbClr val="006600"/>
              </a:buClr>
            </a:pPr>
            <a:r>
              <a:rPr lang="de-DE" sz="2000" dirty="0">
                <a:solidFill>
                  <a:srgbClr val="006600"/>
                </a:solidFill>
                <a:latin typeface="+mn-lt"/>
              </a:rPr>
              <a:t>4. </a:t>
            </a:r>
            <a:r>
              <a:rPr lang="de-DE" sz="2000" dirty="0" err="1">
                <a:solidFill>
                  <a:srgbClr val="006600"/>
                </a:solidFill>
                <a:latin typeface="+mn-lt"/>
              </a:rPr>
              <a:t>Schulaufsichtliches</a:t>
            </a:r>
            <a:r>
              <a:rPr lang="de-DE" sz="2000" dirty="0">
                <a:solidFill>
                  <a:srgbClr val="006600"/>
                </a:solidFill>
                <a:latin typeface="+mn-lt"/>
              </a:rPr>
              <a:t> Monitoring</a:t>
            </a:r>
          </a:p>
          <a:p>
            <a:pPr marL="542925" indent="-276225" algn="just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+mn-lt"/>
              </a:rPr>
              <a:t>Schulvisitation sowie </a:t>
            </a:r>
            <a:r>
              <a:rPr lang="de-DE" sz="1800" dirty="0" smtClean="0">
                <a:latin typeface="+mn-lt"/>
              </a:rPr>
              <a:t>Statusgespräche/Schul-Bilanzierung</a:t>
            </a:r>
            <a:endParaRPr lang="de-DE" sz="180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84388" y="1505868"/>
            <a:ext cx="7988012" cy="9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kern="0" dirty="0">
                <a:solidFill>
                  <a:srgbClr val="8EC38B"/>
                </a:solidFill>
                <a:latin typeface="+mn-lt"/>
                <a:ea typeface="+mj-ea"/>
                <a:cs typeface="+mj-cs"/>
              </a:rPr>
              <a:t>Strategie für das </a:t>
            </a:r>
            <a:r>
              <a:rPr lang="de-DE" sz="2800" kern="0" dirty="0" err="1">
                <a:solidFill>
                  <a:srgbClr val="8EC38B"/>
                </a:solidFill>
                <a:latin typeface="+mn-lt"/>
                <a:ea typeface="+mj-ea"/>
                <a:cs typeface="+mj-cs"/>
              </a:rPr>
              <a:t>Landesmonitoring</a:t>
            </a:r>
            <a:r>
              <a:rPr lang="de-DE" sz="2800" kern="0" dirty="0">
                <a:solidFill>
                  <a:srgbClr val="8EC38B"/>
                </a:solidFill>
                <a:latin typeface="+mn-lt"/>
                <a:ea typeface="+mj-ea"/>
                <a:cs typeface="+mj-cs"/>
              </a:rPr>
              <a:t> in Brandenburg</a:t>
            </a:r>
          </a:p>
          <a:p>
            <a:pPr eaLnBrk="1" hangingPunct="1"/>
            <a:r>
              <a:rPr lang="de-DE" dirty="0" smtClean="0">
                <a:solidFill>
                  <a:srgbClr val="00642D"/>
                </a:solidFill>
                <a:latin typeface="+mn-lt"/>
                <a:ea typeface="+mj-ea"/>
                <a:cs typeface="+mj-cs"/>
              </a:rPr>
              <a:t>Elemente für die sukzessive Weiterentwicklung und Umsetzung</a:t>
            </a:r>
            <a:endParaRPr lang="de-DE" dirty="0">
              <a:solidFill>
                <a:srgbClr val="00642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C107BF06-525E-4C5C-BC32-6618ABA7F010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8775544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0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823" y="1484784"/>
            <a:ext cx="8840367" cy="5317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800" dirty="0">
                <a:latin typeface="+mn-lt"/>
              </a:rPr>
              <a:t>Aktualisierung des Grundwortschatzes für die Grundschule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9823" y="2132856"/>
            <a:ext cx="8430606" cy="372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Aktualisierung des Grundwortschatzes für die Grundschule in 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BB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(2011 in Kraft gesetzt; </a:t>
            </a:r>
            <a:r>
              <a:rPr lang="de-DE" sz="2200" kern="0" dirty="0" err="1">
                <a:solidFill>
                  <a:srgbClr val="000000"/>
                </a:solidFill>
                <a:latin typeface="Arial Narrow"/>
              </a:rPr>
              <a:t>VVRLPcM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) zum 01.08.2024. </a:t>
            </a:r>
            <a:endParaRPr lang="de-DE" sz="2200" kern="0" dirty="0" smtClean="0">
              <a:solidFill>
                <a:srgbClr val="000000"/>
              </a:solidFill>
              <a:latin typeface="Arial Narrow"/>
            </a:endParaRP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Änderungen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in den Bereichen:  </a:t>
            </a:r>
          </a:p>
          <a:p>
            <a:pPr marL="665301" indent="-332651" algn="just" defTabSz="8440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Bedeutsamkeit der Wörter im aktuellen Sprachgebrauch der Kinder sowie </a:t>
            </a:r>
          </a:p>
          <a:p>
            <a:pPr marL="665301" indent="-332651" algn="just" defTabSz="8440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Repräsentation orthographischer Phänomene</a:t>
            </a: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Struktur des Grundwortschatzes unverändert – rund 700 Wörter: </a:t>
            </a: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die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100 häufigsten Wörter und jeweils für die Jgst. 1/2 und 3/4 etwa 300 Wörter</a:t>
            </a:r>
          </a:p>
          <a:p>
            <a:pPr marL="316531" indent="-316531" algn="just" defTabSz="84408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kern="0" dirty="0" smtClean="0">
                <a:solidFill>
                  <a:srgbClr val="000000"/>
                </a:solidFill>
                <a:latin typeface="Arial Narrow"/>
              </a:rPr>
              <a:t>im SJ </a:t>
            </a:r>
            <a:r>
              <a:rPr lang="de-DE" sz="2200" kern="0" dirty="0">
                <a:solidFill>
                  <a:srgbClr val="000000"/>
                </a:solidFill>
                <a:latin typeface="Arial Narrow"/>
              </a:rPr>
              <a:t>2024/2025 digitale Veranstaltungen zur näheren Information </a:t>
            </a:r>
          </a:p>
          <a:p>
            <a:pPr algn="just" defTabSz="844083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</a:pPr>
            <a:endParaRPr lang="de-DE" sz="2200" kern="0" dirty="0">
              <a:solidFill>
                <a:srgbClr val="000000"/>
              </a:solidFill>
              <a:latin typeface="Arial Narrow"/>
            </a:endParaRPr>
          </a:p>
          <a:p>
            <a:pPr marL="316531" indent="-316531" algn="just" defTabSz="844083">
              <a:spcBef>
                <a:spcPts val="554"/>
              </a:spcBef>
              <a:spcAft>
                <a:spcPts val="1108"/>
              </a:spcAft>
              <a:buFont typeface="Wingdings" panose="05000000000000000000" pitchFamily="2" charset="2"/>
              <a:buChar char="§"/>
            </a:pPr>
            <a:endParaRPr lang="de-DE" sz="2200" kern="0" dirty="0">
              <a:solidFill>
                <a:srgbClr val="000000"/>
              </a:solidFill>
              <a:latin typeface="Arial Narrow"/>
            </a:endParaRPr>
          </a:p>
          <a:p>
            <a:pPr algn="just" defTabSz="844083"/>
            <a:endParaRPr lang="de-DE" sz="2200" kern="0" dirty="0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-920552" y="4581128"/>
          <a:ext cx="9906000" cy="412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/>
          </p:nvPr>
        </p:nvGraphicFramePr>
        <p:xfrm>
          <a:off x="-920552" y="4581128"/>
          <a:ext cx="9906000" cy="412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1561605"/>
            <a:ext cx="8280920" cy="7033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de-DE" sz="2800" dirty="0">
                <a:latin typeface="+mn-lt"/>
              </a:rPr>
              <a:t>Veränderung der Zeugnisse in den Jahrgangsstufen 3 und 4 im Fach Deutsch in der Primarstufe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2708922"/>
            <a:ext cx="8424936" cy="29246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algn="just" defTabSz="84408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</a:pPr>
            <a:r>
              <a:rPr lang="de-DE" sz="2200" dirty="0">
                <a:solidFill>
                  <a:srgbClr val="000000"/>
                </a:solidFill>
                <a:latin typeface="Arial Narrow"/>
              </a:rPr>
              <a:t>Änderung </a:t>
            </a:r>
            <a:r>
              <a:rPr lang="de-DE" sz="2200" dirty="0">
                <a:solidFill>
                  <a:srgbClr val="000000"/>
                </a:solidFill>
              </a:rPr>
              <a:t>des §11 Abs. 2 der Grundschulverordnung sowie </a:t>
            </a:r>
            <a:br>
              <a:rPr lang="de-DE" sz="2200" dirty="0">
                <a:solidFill>
                  <a:srgbClr val="000000"/>
                </a:solidFill>
              </a:rPr>
            </a:br>
            <a:r>
              <a:rPr lang="de-DE" sz="2200" dirty="0">
                <a:solidFill>
                  <a:srgbClr val="000000"/>
                </a:solidFill>
              </a:rPr>
              <a:t>der Anlage 01-02 – Grundschule der VV-Zeugnisse </a:t>
            </a:r>
            <a:r>
              <a:rPr lang="de-DE" sz="2200" dirty="0">
                <a:solidFill>
                  <a:srgbClr val="000000"/>
                </a:solidFill>
                <a:latin typeface="Arial Narrow"/>
              </a:rPr>
              <a:t>zum </a:t>
            </a:r>
            <a:r>
              <a:rPr lang="de-DE" sz="2200" dirty="0" smtClean="0">
                <a:solidFill>
                  <a:srgbClr val="000000"/>
                </a:solidFill>
                <a:latin typeface="Arial Narrow"/>
              </a:rPr>
              <a:t>SJ </a:t>
            </a:r>
            <a:r>
              <a:rPr lang="de-DE" sz="2200" dirty="0">
                <a:solidFill>
                  <a:srgbClr val="000000"/>
                </a:solidFill>
                <a:latin typeface="Arial Narrow"/>
              </a:rPr>
              <a:t>2024/2025: </a:t>
            </a:r>
          </a:p>
          <a:p>
            <a:pPr marL="357188" lvl="2" indent="0" algn="just">
              <a:lnSpc>
                <a:spcPct val="150000"/>
              </a:lnSpc>
              <a:spcBef>
                <a:spcPts val="1200"/>
              </a:spcBef>
              <a:buClr>
                <a:srgbClr val="00642D"/>
              </a:buClr>
              <a:buNone/>
            </a:pPr>
            <a:r>
              <a:rPr lang="de-DE" sz="2200" kern="1200" dirty="0">
                <a:ea typeface="+mn-ea"/>
                <a:cs typeface="+mn-cs"/>
              </a:rPr>
              <a:t>Kompetenzbereiche im Fach Deutsch werden auf dem Zeugnis in den Jahrgangsstufen 3 und 4 künftig nicht mehr separat </a:t>
            </a:r>
            <a:r>
              <a:rPr lang="de-DE" sz="2200" kern="1200" dirty="0" smtClean="0">
                <a:ea typeface="+mn-ea"/>
                <a:cs typeface="+mn-cs"/>
              </a:rPr>
              <a:t>erfasst und ausgewiesen</a:t>
            </a:r>
            <a:endParaRPr lang="de-DE" sz="2200" u="sng" kern="1200" dirty="0">
              <a:ea typeface="+mn-ea"/>
              <a:cs typeface="+mn-cs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5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952469584"/>
              </p:ext>
            </p:extLst>
          </p:nvPr>
        </p:nvGraphicFramePr>
        <p:xfrm>
          <a:off x="-920552" y="4581128"/>
          <a:ext cx="9906000" cy="412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Schulschwimmen</a:t>
            </a:r>
            <a:endParaRPr lang="de-DE" sz="24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060848"/>
            <a:ext cx="8779437" cy="36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 smtClean="0"/>
              <a:t>Schulschwimmen </a:t>
            </a:r>
            <a:r>
              <a:rPr lang="de-DE" sz="2100" kern="0" dirty="0"/>
              <a:t>wird auf </a:t>
            </a:r>
            <a:r>
              <a:rPr lang="de-DE" sz="2100" kern="0" dirty="0" smtClean="0"/>
              <a:t>Grundlage </a:t>
            </a:r>
            <a:r>
              <a:rPr lang="de-DE" sz="2100" kern="0" dirty="0"/>
              <a:t>des </a:t>
            </a:r>
            <a:r>
              <a:rPr lang="de-DE" sz="2100" kern="0" dirty="0" smtClean="0"/>
              <a:t>Niveaustufen-</a:t>
            </a:r>
            <a:br>
              <a:rPr lang="de-DE" sz="2100" kern="0" dirty="0" smtClean="0"/>
            </a:br>
            <a:r>
              <a:rPr lang="de-DE" sz="2100" kern="0" dirty="0" err="1" smtClean="0"/>
              <a:t>konzepts</a:t>
            </a:r>
            <a:r>
              <a:rPr lang="de-DE" sz="2100" kern="0" dirty="0" smtClean="0"/>
              <a:t> </a:t>
            </a:r>
            <a:r>
              <a:rPr lang="de-DE" sz="2100" kern="0" dirty="0"/>
              <a:t>unterrichtet (s. Abb.)</a:t>
            </a:r>
          </a:p>
          <a:p>
            <a:pPr marL="316531" indent="-31653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kern="0" dirty="0" smtClean="0"/>
              <a:t>Nachweis für </a:t>
            </a:r>
            <a:r>
              <a:rPr lang="de-DE" sz="2100" kern="0" dirty="0"/>
              <a:t>„Sicher Schwimmen Können</a:t>
            </a:r>
            <a:r>
              <a:rPr lang="de-DE" sz="2100" kern="0" dirty="0" smtClean="0"/>
              <a:t>“:</a:t>
            </a:r>
          </a:p>
          <a:p>
            <a:pPr marL="62865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 smtClean="0"/>
              <a:t>Bewältigung der Niveaustufe „Sicheres Schwimmen“  </a:t>
            </a:r>
          </a:p>
          <a:p>
            <a:pPr marL="62865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100" kern="0" dirty="0" smtClean="0"/>
              <a:t>Deutsches </a:t>
            </a:r>
            <a:r>
              <a:rPr lang="de-DE" sz="2100" kern="0" dirty="0"/>
              <a:t>Schwimmabzeichen in </a:t>
            </a:r>
            <a:r>
              <a:rPr lang="de-DE" sz="2100" kern="0" dirty="0" smtClean="0"/>
              <a:t>Bronze</a:t>
            </a:r>
            <a:r>
              <a:rPr lang="de-DE" sz="2100" kern="0" baseline="30000" dirty="0" smtClean="0"/>
              <a:t>1)</a:t>
            </a:r>
            <a:endParaRPr lang="de-DE" sz="2100" dirty="0"/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b="1" kern="0" dirty="0"/>
              <a:t>jede Niveaustufenveränderung</a:t>
            </a:r>
            <a:r>
              <a:rPr lang="de-DE" sz="2100" kern="0" dirty="0"/>
              <a:t> ist </a:t>
            </a:r>
            <a:r>
              <a:rPr lang="de-DE" sz="2100" b="1" kern="0" dirty="0"/>
              <a:t>in </a:t>
            </a:r>
            <a:r>
              <a:rPr lang="de-DE" sz="2100" b="1" kern="0" dirty="0" err="1"/>
              <a:t>weBBschule</a:t>
            </a:r>
            <a:r>
              <a:rPr lang="de-DE" sz="2100" b="1" kern="0" dirty="0"/>
              <a:t> </a:t>
            </a:r>
            <a:r>
              <a:rPr lang="de-DE" sz="2100" kern="0" dirty="0"/>
              <a:t>durch Sport-LK wie eine Note </a:t>
            </a:r>
            <a:r>
              <a:rPr lang="de-DE" sz="2100" b="1" kern="0" dirty="0"/>
              <a:t>ein</a:t>
            </a:r>
            <a:r>
              <a:rPr lang="de-DE" sz="2100" kern="0" dirty="0"/>
              <a:t>zu</a:t>
            </a:r>
            <a:r>
              <a:rPr lang="de-DE" sz="2100" b="1" kern="0" dirty="0"/>
              <a:t>tragen</a:t>
            </a:r>
            <a:r>
              <a:rPr lang="de-DE" sz="2100" kern="0" dirty="0"/>
              <a:t> (Nachweis Deutsches Schwimmabzeichen Bronze = Niveaustufe 4)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sz="2100" kern="0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sz="2100" kern="0" dirty="0"/>
          </a:p>
        </p:txBody>
      </p:sp>
      <p:pic>
        <p:nvPicPr>
          <p:cNvPr id="7" name="Grafik 6" descr="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2060849"/>
            <a:ext cx="2555776" cy="2520280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3" name="Textfeld 2"/>
          <p:cNvSpPr txBox="1"/>
          <p:nvPr/>
        </p:nvSpPr>
        <p:spPr>
          <a:xfrm>
            <a:off x="483729" y="5750208"/>
            <a:ext cx="8541689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31" dirty="0">
                <a:latin typeface="+mn-lt"/>
              </a:rPr>
              <a:t>1) </a:t>
            </a:r>
            <a:r>
              <a:rPr lang="de-DE" sz="1292" dirty="0">
                <a:latin typeface="+mn-lt"/>
              </a:rPr>
              <a:t>Erklärung vom 05. Dezember 2019 der Kommission Sport der KMK und der schwimmsporttreibenden Verbände, vertreten durch den Bundesverbandes zur Förderung der Schwimmausbildung (BFS) </a:t>
            </a:r>
          </a:p>
          <a:p>
            <a:endParaRPr lang="de-DE" sz="2215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5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/>
          </p:nvPr>
        </p:nvGraphicFramePr>
        <p:xfrm>
          <a:off x="-920552" y="4581128"/>
          <a:ext cx="9906000" cy="412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129" y="1529097"/>
            <a:ext cx="8840367" cy="531751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Abitur - Hinweise zum Aufgabenpool des IQB</a:t>
            </a:r>
            <a:endParaRPr lang="de-DE" sz="2400" dirty="0">
              <a:latin typeface="+mn-lt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96129" y="2099622"/>
            <a:ext cx="8712967" cy="41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marR="0" lvl="0" indent="-31653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Entnahme von Aufgaben aus dem IQB-Aufgabenpool für schriftliche Abiturprüfungen</a:t>
            </a:r>
          </a:p>
          <a:p>
            <a:pPr marL="665301" marR="0" lvl="0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zusätzlich zu den bisherigen Fächern Deutsch, Englisch, Französisch, Mathematik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ab dem Abitur 2025 neu in Biologie, Chemie und Physik </a:t>
            </a:r>
          </a:p>
          <a:p>
            <a:pPr marL="316531" marR="0" lvl="0" indent="-31653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100" kern="0" dirty="0">
                <a:solidFill>
                  <a:srgbClr val="000000"/>
                </a:solidFill>
                <a:latin typeface="Arial Narrow"/>
              </a:rPr>
              <a:t>b</a:t>
            </a:r>
            <a:r>
              <a:rPr kumimoji="0" lang="de-DE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itte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beachten:</a:t>
            </a:r>
          </a:p>
          <a:p>
            <a:pPr marL="665301" marR="0" lvl="1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„Hinweise zur Vorbereitung auf die Abiturprüfung“ in den neuen Pool-Fächern auf dem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Bildungsserver</a:t>
            </a: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665301" marR="0" lvl="1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Rahmenlehrpläne (gültig seit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SJ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2023/2024 für die Qualifikationsphase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</a:t>
            </a: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43260" marR="0" lvl="0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Formeldokument</a:t>
            </a:r>
          </a:p>
          <a:p>
            <a:pPr marL="665301" marR="0" lvl="1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Formeldokument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des IQB für Mathematik ist im Abitur 2025 zu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verwenden</a:t>
            </a:r>
          </a:p>
          <a:p>
            <a:pPr marL="665301" marR="0" lvl="1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Formeldokument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des IQB für Chemie und Physik ist spätestens ab dem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/>
            </a:r>
            <a:b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SJ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2028/2029 in der Qualifikationsphase verbindlich zu nutzen und im </a:t>
            </a: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/>
            </a:r>
            <a:b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Abitur </a:t>
            </a:r>
            <a:r>
              <a:rPr kumimoji="0" lang="de-D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2030 zu verwenden (vgl. Schreiben vom 06.10.2023)</a:t>
            </a:r>
          </a:p>
          <a:p>
            <a:pPr marL="0" marR="0" lvl="0" indent="0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endParaRPr kumimoji="0" lang="de-DE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32650" marR="0" lvl="1" indent="0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43260" marR="0" lvl="0" indent="-332651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F91DB849-E28B-4EA0-8A5F-43691E4F745F}" type="slidenum">
              <a:rPr lang="de-DE" smtClean="0"/>
              <a:pPr/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8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/>
          </p:nvPr>
        </p:nvGraphicFramePr>
        <p:xfrm>
          <a:off x="-920552" y="4581128"/>
          <a:ext cx="9906000" cy="412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16680" y="2924944"/>
            <a:ext cx="86146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KMK-Rahmenlehrpläne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de-DE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für Ausbildungsberufe an Berufsschulen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Industriekaufmann/-frau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Umwelttechnologe/-in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für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Abwasserbewirtschaftung</a:t>
            </a: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Umwelttechnologe/-in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für Kreislauf- und 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Abfallwirtschaft</a:t>
            </a: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Umwelttechnologe/-in für Rohrleitungsnetze und Industrieanlagen</a:t>
            </a: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Umwelttechnologe/-in für Wasserversorgung</a:t>
            </a: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Fluggeräteelektroniker/-in </a:t>
            </a: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Fluggerätmechaniker/-in </a:t>
            </a: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7300"/>
              </a:buClr>
              <a:buSzTx/>
              <a:buFont typeface="Wingdings" charset="2"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6680" y="1537628"/>
            <a:ext cx="687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3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Neue Rahmenlehrpläne (berufliche Bildungsgänge)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B849-E28B-4EA0-8A5F-43691E4F745F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de-DE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6680" y="2119766"/>
            <a:ext cx="8492599" cy="877186"/>
          </a:xfrm>
        </p:spPr>
        <p:txBody>
          <a:bodyPr/>
          <a:lstStyle/>
          <a:p>
            <a:r>
              <a:rPr lang="de-DE" sz="2200" dirty="0">
                <a:latin typeface="+mn-lt"/>
              </a:rPr>
              <a:t>Ab dem SJ </a:t>
            </a:r>
            <a:r>
              <a:rPr lang="de-DE" sz="2200" dirty="0" smtClean="0">
                <a:latin typeface="+mn-lt"/>
              </a:rPr>
              <a:t>2024/2025 </a:t>
            </a:r>
            <a:r>
              <a:rPr lang="de-DE" sz="2200" dirty="0">
                <a:latin typeface="+mn-lt"/>
              </a:rPr>
              <a:t>werden neue Rahmenlehrpläne für die beruflichen Schulen mit Wirkung vom 1. August </a:t>
            </a:r>
            <a:r>
              <a:rPr lang="de-DE" sz="2200" dirty="0" smtClean="0">
                <a:latin typeface="+mn-lt"/>
              </a:rPr>
              <a:t>2024 </a:t>
            </a:r>
            <a:r>
              <a:rPr lang="de-DE" sz="2200" dirty="0">
                <a:latin typeface="+mn-lt"/>
              </a:rPr>
              <a:t>durch Änderung der </a:t>
            </a:r>
            <a:r>
              <a:rPr lang="de-DE" sz="2200" dirty="0" err="1">
                <a:latin typeface="+mn-lt"/>
              </a:rPr>
              <a:t>VVRLPcM</a:t>
            </a:r>
            <a:r>
              <a:rPr lang="de-DE" sz="2200" dirty="0">
                <a:latin typeface="+mn-lt"/>
              </a:rPr>
              <a:t> in Kraft </a:t>
            </a:r>
            <a:r>
              <a:rPr lang="de-DE" sz="2200" dirty="0" smtClean="0">
                <a:latin typeface="+mn-lt"/>
              </a:rPr>
              <a:t>gesetzt.</a:t>
            </a:r>
            <a:endParaRPr lang="de-DE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7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/>
          </p:nvPr>
        </p:nvGraphicFramePr>
        <p:xfrm>
          <a:off x="-920552" y="4581128"/>
          <a:ext cx="9906000" cy="412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680" y="2132856"/>
            <a:ext cx="8768768" cy="4536504"/>
          </a:xfrm>
        </p:spPr>
        <p:txBody>
          <a:bodyPr/>
          <a:lstStyle/>
          <a:p>
            <a:pPr marL="0" indent="0"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00642D"/>
              </a:buClr>
              <a:buNone/>
            </a:pPr>
            <a:r>
              <a:rPr lang="de-DE" sz="2050" dirty="0">
                <a:solidFill>
                  <a:srgbClr val="000000"/>
                </a:solidFill>
                <a:latin typeface="+mj-lt"/>
              </a:rPr>
              <a:t>Landeseigene Rahmenlehrpläne </a:t>
            </a:r>
            <a:r>
              <a:rPr lang="de-DE" sz="2050" dirty="0" smtClean="0">
                <a:solidFill>
                  <a:srgbClr val="000000"/>
                </a:solidFill>
                <a:latin typeface="+mj-lt"/>
              </a:rPr>
              <a:t>an </a:t>
            </a:r>
          </a:p>
          <a:p>
            <a:pPr marL="266700" indent="-2667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</a:pPr>
            <a:r>
              <a:rPr lang="de-DE" sz="2050" b="1" dirty="0" smtClean="0">
                <a:solidFill>
                  <a:srgbClr val="000000"/>
                </a:solidFill>
                <a:latin typeface="+mj-lt"/>
              </a:rPr>
              <a:t>Berufsschulen</a:t>
            </a:r>
          </a:p>
          <a:p>
            <a:pPr marL="447675" lvl="1" indent="-18097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Rahmenlehrplan Fachpraktiker/-</a:t>
            </a:r>
            <a:r>
              <a:rPr lang="de-DE" sz="205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in, </a:t>
            </a: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Maler/-in und Lackierer/-in</a:t>
            </a:r>
          </a:p>
          <a:p>
            <a:pPr marL="266700" indent="-2667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050" b="1" dirty="0" smtClean="0">
                <a:solidFill>
                  <a:srgbClr val="000000"/>
                </a:solidFill>
                <a:latin typeface="+mj-lt"/>
              </a:rPr>
              <a:t>Fachoberschulen</a:t>
            </a:r>
            <a:r>
              <a:rPr lang="de-DE" sz="2050" dirty="0" smtClean="0">
                <a:solidFill>
                  <a:srgbClr val="000000"/>
                </a:solidFill>
                <a:latin typeface="+mj-lt"/>
              </a:rPr>
              <a:t>:</a:t>
            </a:r>
            <a:endParaRPr lang="de-DE" sz="2050" dirty="0">
              <a:solidFill>
                <a:srgbClr val="000000"/>
              </a:solidFill>
              <a:latin typeface="+mj-lt"/>
            </a:endParaRPr>
          </a:p>
          <a:p>
            <a:pPr marL="447675" lvl="1" indent="-18097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Rahmenlehrplan Gesundheit, Z</a:t>
            </a:r>
            <a:r>
              <a:rPr lang="de-DE" sz="205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weijähriger </a:t>
            </a: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Bildungsgang</a:t>
            </a:r>
          </a:p>
          <a:p>
            <a:pPr marL="266700" indent="-2667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Wingdings" panose="05000000000000000000" pitchFamily="2" charset="2"/>
              <a:buChar char="§"/>
            </a:pPr>
            <a:r>
              <a:rPr lang="de-DE" sz="2050" b="1" dirty="0" smtClean="0">
                <a:solidFill>
                  <a:srgbClr val="000000"/>
                </a:solidFill>
                <a:latin typeface="+mj-lt"/>
              </a:rPr>
              <a:t>Fachschulen Sozialwesen</a:t>
            </a:r>
            <a:r>
              <a:rPr lang="de-DE" sz="2050" dirty="0" smtClean="0"/>
              <a:t>:</a:t>
            </a:r>
            <a:endParaRPr lang="de-DE" sz="2050" dirty="0"/>
          </a:p>
          <a:p>
            <a:pPr marL="447675" lvl="1" indent="-18097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5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Rahmenlehrplan </a:t>
            </a: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für die Fachschule Sozialwesen, Fachrichtung Sozialpädagogik</a:t>
            </a:r>
          </a:p>
          <a:p>
            <a:pPr marL="447675" lvl="1" indent="-18097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Rahmenlehrplan für die Fachschule Sozialwesen, Fachrichtung Heilerziehungspflege</a:t>
            </a:r>
          </a:p>
          <a:p>
            <a:pPr marL="447675" lvl="1" indent="-18097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Rahmenlehrplan für die Fachschule Sozialwesen, Aufbaulehrgang Heilpädagogik</a:t>
            </a:r>
          </a:p>
          <a:p>
            <a:pPr marL="447675" lvl="1" indent="-180975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Font typeface="Arial" panose="020B0604020202020204" pitchFamily="34" charset="0"/>
              <a:buChar char="•"/>
            </a:pPr>
            <a:r>
              <a:rPr lang="de-DE" sz="205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Rahmenlehrplan für den Unterricht im Wahlbereich zum Erwerb der Fachhochschulreife in der Fachschule Sozialwesen im Land Brandenburg Deutsch/Kommunikation</a:t>
            </a:r>
          </a:p>
          <a:p>
            <a:pPr marL="0" indent="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Die </a:t>
            </a:r>
            <a:r>
              <a:rPr lang="de-DE" sz="2000" dirty="0">
                <a:solidFill>
                  <a:srgbClr val="000000"/>
                </a:solidFill>
              </a:rPr>
              <a:t>RLP sind abrufbar unter </a:t>
            </a:r>
            <a:r>
              <a:rPr lang="de-DE" sz="2000" dirty="0">
                <a:solidFill>
                  <a:srgbClr val="000000"/>
                </a:solidFill>
                <a:hlinkClick r:id="rId8" tooltip="Link zum Bildungsserver Berlin-Brandenburg"/>
              </a:rPr>
              <a:t>www.bildungsserver.berlin-brandenburg.de</a:t>
            </a:r>
            <a:r>
              <a:rPr lang="de-DE" sz="2000" dirty="0">
                <a:solidFill>
                  <a:srgbClr val="000000"/>
                </a:solidFill>
              </a:rPr>
              <a:t> und </a:t>
            </a:r>
            <a:r>
              <a:rPr lang="de-DE" sz="2000" dirty="0">
                <a:solidFill>
                  <a:srgbClr val="000000"/>
                </a:solidFill>
                <a:hlinkClick r:id="rId9" tooltip="Link zur Internetseite der Kultusministerkonferenz"/>
              </a:rPr>
              <a:t>www.kmk.org</a:t>
            </a:r>
            <a:r>
              <a:rPr lang="de-DE" sz="2000" dirty="0">
                <a:solidFill>
                  <a:srgbClr val="000000"/>
                </a:solidFill>
              </a:rPr>
              <a:t>.</a:t>
            </a:r>
            <a:br>
              <a:rPr lang="de-DE" sz="2000" dirty="0">
                <a:solidFill>
                  <a:srgbClr val="000000"/>
                </a:solidFill>
              </a:rPr>
            </a:br>
            <a:endParaRPr lang="de-DE" sz="2000" dirty="0">
              <a:solidFill>
                <a:srgbClr val="000000"/>
              </a:solidFill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50" dirty="0">
                <a:solidFill>
                  <a:srgbClr val="000000"/>
                </a:solidFill>
              </a:rPr>
              <a:t/>
            </a:r>
            <a:br>
              <a:rPr lang="de-DE" sz="2050" dirty="0">
                <a:solidFill>
                  <a:srgbClr val="000000"/>
                </a:solidFill>
              </a:rPr>
            </a:br>
            <a:r>
              <a:rPr lang="de-DE" sz="2050" dirty="0"/>
              <a:t/>
            </a:r>
            <a:br>
              <a:rPr lang="de-DE" sz="2050" dirty="0"/>
            </a:br>
            <a:endParaRPr lang="de-DE" sz="2050" dirty="0"/>
          </a:p>
          <a:p>
            <a:pPr marL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50" dirty="0"/>
              <a:t/>
            </a:r>
            <a:br>
              <a:rPr lang="de-DE" sz="2050" dirty="0"/>
            </a:br>
            <a:endParaRPr lang="de-DE" sz="2050" dirty="0"/>
          </a:p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de-DE" sz="205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B2C9C-9FC6-470D-9427-4BC00C704F62}" type="slidenum">
              <a:rPr kumimoji="0" lang="de-DE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de-DE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680" y="1537628"/>
            <a:ext cx="687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8EC38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Neue Rahmenlehrpläne (berufliche Bildungsgänge)</a:t>
            </a:r>
          </a:p>
        </p:txBody>
      </p:sp>
    </p:spTree>
    <p:extLst>
      <p:ext uri="{BB962C8B-B14F-4D97-AF65-F5344CB8AC3E}">
        <p14:creationId xmlns:p14="http://schemas.microsoft.com/office/powerpoint/2010/main" val="5707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504056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de-DE" sz="2600" b="1" dirty="0">
                <a:latin typeface="+mn-lt"/>
              </a:rPr>
              <a:t>Wir wünschen Ihnen </a:t>
            </a:r>
            <a:r>
              <a:rPr lang="de-DE" sz="2600" b="1" dirty="0" smtClean="0">
                <a:latin typeface="+mn-lt"/>
              </a:rPr>
              <a:t>und Ihren Kolleginnen und Kollegen 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 smtClean="0">
                <a:latin typeface="+mn-lt"/>
              </a:rPr>
              <a:t>einen </a:t>
            </a:r>
            <a:r>
              <a:rPr lang="de-DE" sz="2600" b="1" dirty="0">
                <a:latin typeface="+mn-lt"/>
              </a:rPr>
              <a:t>erfolgreichen Start </a:t>
            </a:r>
            <a:r>
              <a:rPr lang="de-DE" sz="2600" b="1" dirty="0" smtClean="0">
                <a:latin typeface="+mn-lt"/>
              </a:rPr>
              <a:t>in </a:t>
            </a:r>
            <a:r>
              <a:rPr lang="de-DE" sz="2600" b="1" dirty="0">
                <a:latin typeface="+mn-lt"/>
              </a:rPr>
              <a:t>das neue Schuljahr</a:t>
            </a:r>
            <a:r>
              <a:rPr lang="de-DE" sz="2600" b="1" dirty="0" smtClean="0">
                <a:latin typeface="+mn-lt"/>
              </a:rPr>
              <a:t>.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>
                <a:latin typeface="+mn-lt"/>
              </a:rPr>
              <a:t/>
            </a:r>
            <a:br>
              <a:rPr lang="de-DE" sz="2600" b="1" dirty="0">
                <a:latin typeface="+mn-lt"/>
              </a:rPr>
            </a:br>
            <a:r>
              <a:rPr lang="de-DE" sz="2600" b="1" dirty="0" smtClean="0">
                <a:latin typeface="+mn-lt"/>
              </a:rPr>
              <a:t>Ihr MBJS</a:t>
            </a:r>
            <a:endParaRPr lang="de-DE" sz="2600" b="1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849-E28B-4EA0-8A5F-43691E4F745F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4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585" kern="0" dirty="0">
                <a:latin typeface="+mn-lt"/>
              </a:rPr>
              <a:t>Orientierungsrahmen Gute Schule (ORGS)</a:t>
            </a:r>
            <a:endParaRPr lang="de-DE" sz="2215" kern="0" dirty="0">
              <a:latin typeface="+mn-lt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96129" y="2138081"/>
            <a:ext cx="8740664" cy="40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300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6531" indent="-316531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/>
              <a:t>löst den Orientierungsrahmen Schulqualität (ORSQ) zum </a:t>
            </a:r>
            <a:r>
              <a:rPr lang="de-DE" sz="2200" kern="0" dirty="0" smtClean="0"/>
              <a:t>SJ </a:t>
            </a:r>
            <a:r>
              <a:rPr lang="de-DE" sz="2200" kern="0" dirty="0"/>
              <a:t>2024/2025 </a:t>
            </a:r>
            <a:r>
              <a:rPr lang="de-DE" sz="2200" kern="0" dirty="0" smtClean="0"/>
              <a:t>ab</a:t>
            </a:r>
          </a:p>
          <a:p>
            <a:pPr marL="714375" indent="-357188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kern="0" dirty="0" smtClean="0">
                <a:sym typeface="Wingdings" panose="05000000000000000000" pitchFamily="2" charset="2"/>
              </a:rPr>
              <a:t>zunächst </a:t>
            </a:r>
            <a:r>
              <a:rPr lang="de-DE" sz="2200" kern="0" dirty="0">
                <a:sym typeface="Wingdings" panose="05000000000000000000" pitchFamily="2" charset="2"/>
              </a:rPr>
              <a:t>als herunterladbares PDF-Dokument auf dem Bildungsserver </a:t>
            </a:r>
          </a:p>
          <a:p>
            <a:pPr marL="714375" indent="-357188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200" kern="0" dirty="0" smtClean="0">
                <a:sym typeface="Wingdings" panose="05000000000000000000" pitchFamily="2" charset="2"/>
              </a:rPr>
              <a:t>zusätzlich </a:t>
            </a:r>
            <a:r>
              <a:rPr lang="de-DE" sz="2200" kern="0" dirty="0">
                <a:sym typeface="Wingdings" panose="05000000000000000000" pitchFamily="2" charset="2"/>
              </a:rPr>
              <a:t>s</a:t>
            </a:r>
            <a:r>
              <a:rPr lang="de-DE" sz="2200" kern="0" dirty="0"/>
              <a:t>ukzessive Hinterlegung mit </a:t>
            </a:r>
            <a:r>
              <a:rPr lang="de-DE" sz="2200" kern="0" dirty="0" smtClean="0"/>
              <a:t>Materialien, Verknüpfungen</a:t>
            </a:r>
            <a:r>
              <a:rPr lang="de-DE" sz="2200" kern="0" dirty="0" smtClean="0">
                <a:sym typeface="Wingdings" panose="05000000000000000000" pitchFamily="2" charset="2"/>
              </a:rPr>
              <a:t> </a:t>
            </a:r>
            <a:r>
              <a:rPr lang="de-DE" sz="2200" kern="0" dirty="0">
                <a:sym typeface="Wingdings" panose="05000000000000000000" pitchFamily="2" charset="2"/>
              </a:rPr>
              <a:t>als interaktives Dokument auf dem Bildungsserver Berlin-    </a:t>
            </a:r>
            <a:r>
              <a:rPr lang="de-DE" sz="2200" kern="0" dirty="0" smtClean="0">
                <a:sym typeface="Wingdings" panose="05000000000000000000" pitchFamily="2" charset="2"/>
              </a:rPr>
              <a:t>Brandenburg</a:t>
            </a:r>
            <a:r>
              <a:rPr lang="de-DE" sz="2200" kern="0" dirty="0"/>
              <a:t>; in Folge Anpassung ZENSOS-</a:t>
            </a:r>
            <a:r>
              <a:rPr lang="de-DE" sz="2200" kern="0" dirty="0" err="1"/>
              <a:t>SchuB</a:t>
            </a:r>
            <a:r>
              <a:rPr lang="de-DE" sz="2200" kern="0" dirty="0"/>
              <a:t> </a:t>
            </a:r>
            <a:endParaRPr lang="de-DE" sz="2200" kern="0" dirty="0" smtClean="0"/>
          </a:p>
          <a:p>
            <a:pPr marL="316531" indent="-316531" algn="just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 smtClean="0">
                <a:sym typeface="Wingdings" panose="05000000000000000000" pitchFamily="2" charset="2"/>
              </a:rPr>
              <a:t>berücksichtigt </a:t>
            </a:r>
            <a:r>
              <a:rPr lang="de-DE" sz="2200" kern="0" dirty="0">
                <a:sym typeface="Wingdings" panose="05000000000000000000" pitchFamily="2" charset="2"/>
              </a:rPr>
              <a:t>alle Punkte des 12-Punkte-Plans sowie neue Herausforderungen für die Schule durch die Digitalisierung und eine größere </a:t>
            </a:r>
            <a:r>
              <a:rPr lang="de-DE" sz="2200" kern="0" dirty="0" smtClean="0">
                <a:sym typeface="Wingdings" panose="05000000000000000000" pitchFamily="2" charset="2"/>
              </a:rPr>
              <a:t>soziale Heterogenität</a:t>
            </a:r>
            <a:endParaRPr lang="de-DE" sz="2200" kern="0" dirty="0">
              <a:sym typeface="Wingdings" panose="05000000000000000000" pitchFamily="2" charset="2"/>
            </a:endParaRPr>
          </a:p>
          <a:p>
            <a:pPr marL="316531" indent="-316531" algn="just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ym typeface="Wingdings" panose="05000000000000000000" pitchFamily="2" charset="2"/>
              </a:rPr>
              <a:t>greift den gestiegenen Orientierungsbedarf für die Lehrerbildung, vor allem im Seiteneinstieg, auf</a:t>
            </a:r>
          </a:p>
          <a:p>
            <a:pPr marL="316531" indent="-316531" algn="just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200" kern="0" dirty="0">
                <a:sym typeface="Wingdings" panose="05000000000000000000" pitchFamily="2" charset="2"/>
              </a:rPr>
              <a:t>berücksichtigt neue Formen der Zusammenarbeit an Schule (multiprofessionelle Teams)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/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endParaRPr lang="de-DE" sz="2200" kern="0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04184" y="6553200"/>
            <a:ext cx="1758462" cy="304800"/>
          </a:xfrm>
        </p:spPr>
        <p:txBody>
          <a:bodyPr/>
          <a:lstStyle/>
          <a:p>
            <a:fld id="{67199866-E5A0-40E7-87DB-6EEA0C6F4C1A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490285948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94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29608" y="2134017"/>
            <a:ext cx="861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latin typeface="+mn-lt"/>
                <a:cs typeface="Arial" panose="020B0604020202020204" pitchFamily="34" charset="0"/>
              </a:rPr>
              <a:t>Struktur </a:t>
            </a:r>
            <a:r>
              <a:rPr lang="de-DE" sz="2200" dirty="0">
                <a:latin typeface="+mn-lt"/>
                <a:cs typeface="Arial" panose="020B0604020202020204" pitchFamily="34" charset="0"/>
              </a:rPr>
              <a:t>des überarbeiteten Orientierungsrahmens für gute Schule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BF06-525E-4C5C-BC32-6618ABA7F010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38" y="2541835"/>
            <a:ext cx="8550309" cy="383949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96129" y="1529097"/>
            <a:ext cx="8840367" cy="5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7300"/>
                </a:solidFill>
                <a:latin typeface="Arial Narrow Bold" charset="0"/>
              </a:defRPr>
            </a:lvl9pPr>
          </a:lstStyle>
          <a:p>
            <a:r>
              <a:rPr lang="de-DE" sz="2585" kern="0" dirty="0">
                <a:solidFill>
                  <a:srgbClr val="8EC38B"/>
                </a:solidFill>
                <a:latin typeface="+mn-lt"/>
              </a:rPr>
              <a:t>Orientierungsrahmen Gute Schule (ORGS)</a:t>
            </a:r>
            <a:endParaRPr lang="de-DE" sz="2215" kern="0" dirty="0">
              <a:solidFill>
                <a:srgbClr val="8EC38B"/>
              </a:solidFill>
              <a:latin typeface="+mn-lt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4124604"/>
              </p:ext>
            </p:extLst>
          </p:nvPr>
        </p:nvGraphicFramePr>
        <p:xfrm>
          <a:off x="-15552" y="4941168"/>
          <a:ext cx="9062839" cy="340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70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00000"/>
      </a:hlink>
      <a:folHlink>
        <a:srgbClr val="000000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0C0C0C"/>
      </a:hlink>
      <a:folHlink>
        <a:srgbClr val="7F7F7F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-Design">
  <a:themeElements>
    <a:clrScheme name="Larissa-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Larissa-Design">
      <a:majorFont>
        <a:latin typeface="Arial Narrow Bold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MBJS</Template>
  <TotalTime>0</TotalTime>
  <Words>5879</Words>
  <Application>Microsoft Office PowerPoint</Application>
  <PresentationFormat>Bildschirmpräsentation (4:3)</PresentationFormat>
  <Paragraphs>1098</Paragraphs>
  <Slides>76</Slides>
  <Notes>76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76</vt:i4>
      </vt:variant>
    </vt:vector>
  </HeadingPairs>
  <TitlesOfParts>
    <vt:vector size="88" baseType="lpstr">
      <vt:lpstr>SimSun</vt:lpstr>
      <vt:lpstr>Arial</vt:lpstr>
      <vt:lpstr>Arial Narrow</vt:lpstr>
      <vt:lpstr>Arial Narrow Bold</vt:lpstr>
      <vt:lpstr>Calibri</vt:lpstr>
      <vt:lpstr>Courier New</vt:lpstr>
      <vt:lpstr>Times</vt:lpstr>
      <vt:lpstr>Times New Roman</vt:lpstr>
      <vt:lpstr>Wingdings</vt:lpstr>
      <vt:lpstr>Larissa-Design</vt:lpstr>
      <vt:lpstr>1_Larissa-Design</vt:lpstr>
      <vt:lpstr>2_Larissa-Design</vt:lpstr>
      <vt:lpstr>PowerPoint-Präsentation</vt:lpstr>
      <vt:lpstr>PowerPoint-Präsentation</vt:lpstr>
      <vt:lpstr>Kernaufgaben der Schul- und Unterrichtsentwicklung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Neuausrichtung Schulvisitation – Regelverfahren ab 2024/2025</vt:lpstr>
      <vt:lpstr>LIBRA – Landesinstitut Brandenburg für Schule und Lehrkräftebildung</vt:lpstr>
      <vt:lpstr>PowerPoint-Präsentation</vt:lpstr>
      <vt:lpstr>Sozialindex </vt:lpstr>
      <vt:lpstr>PowerPoint-Präsentation</vt:lpstr>
      <vt:lpstr>Schulbudget </vt:lpstr>
      <vt:lpstr>Startchancen-Programm in Brandenburg</vt:lpstr>
      <vt:lpstr>PowerPoint-Präsentation</vt:lpstr>
      <vt:lpstr>PowerPoint-Präsentation</vt:lpstr>
      <vt:lpstr>PowerPoint-Präsentation</vt:lpstr>
      <vt:lpstr>PowerPoint-Präsentation</vt:lpstr>
      <vt:lpstr>Strategie „Digitale Schule“ von Landesregierung und KSV</vt:lpstr>
      <vt:lpstr>Mobile digitale Endgeräte für Lehrkräfte</vt:lpstr>
      <vt:lpstr>Umsetzung von Distanzunterricht an beruflichen Schulen  </vt:lpstr>
      <vt:lpstr>Modellprojekt im ZBW zur digitalen Standortvernetzung</vt:lpstr>
      <vt:lpstr>Landeslizenzen für digitale Lehr-Lern-Werkzeuge</vt:lpstr>
      <vt:lpstr>Schul-Cloud Brandenburg</vt:lpstr>
      <vt:lpstr>Künstliche Intelligenz</vt:lpstr>
      <vt:lpstr>PowerPoint-Präsentation</vt:lpstr>
      <vt:lpstr>Aktuelle Themen der Kindertagesbetreuung – Bildungsplan, Sprachstandsfeststellung, „Mika“</vt:lpstr>
      <vt:lpstr>Projekt „Leseband Brandenburg“</vt:lpstr>
      <vt:lpstr>Ganztägige Bildung und Betreuung</vt:lpstr>
      <vt:lpstr>Stärkung Deutsch, Mathematik, Englisch</vt:lpstr>
      <vt:lpstr>Mehrsprachigkeitskonzept 2024 - Umsetzung</vt:lpstr>
      <vt:lpstr>PowerPoint-Präsentation</vt:lpstr>
      <vt:lpstr>Berufliche Orientierung (BO)</vt:lpstr>
      <vt:lpstr>PowerPoint-Präsentation</vt:lpstr>
      <vt:lpstr>Wettbewerbe für Schülerinnen und Schüler</vt:lpstr>
      <vt:lpstr>Begabungsförderung: Forschercamp Physik</vt:lpstr>
      <vt:lpstr>Begabungsförderung: Digitale Drehtür</vt:lpstr>
      <vt:lpstr>PowerPoint-Präsentation</vt:lpstr>
      <vt:lpstr>Migration – fremdsprachige Schülerinnen und Schüler</vt:lpstr>
      <vt:lpstr>Nachteilsausgleich für zeitweise oder chronisch kranke Schülerinnen und Schüler (RS 11/19)</vt:lpstr>
      <vt:lpstr>Schülerinnen und Schüler mit Unterstützungsbedarf in der emotionalen und sozialen Entwicklung</vt:lpstr>
      <vt:lpstr>Kooperationsvereinbarung zum dreijährigen Berufsorientierungsverfahren für schwerbehinderte Schülerinnen und Schüler</vt:lpstr>
      <vt:lpstr>PowerPoint-Präsentation</vt:lpstr>
      <vt:lpstr>Brandenburgisches Kinder- und Jugendgesetz (BbgKJG)</vt:lpstr>
      <vt:lpstr>PowerPoint-Präsentation</vt:lpstr>
      <vt:lpstr>Demokratiebildung - Aufgabe der Schul- und Unterrichtentwicklung</vt:lpstr>
      <vt:lpstr>PowerPoint-Präsentation</vt:lpstr>
      <vt:lpstr>Antisemitismus - Prävention und Intervention</vt:lpstr>
      <vt:lpstr>1.8 Maßnahmen der Lehrkräftegewinnung</vt:lpstr>
      <vt:lpstr>Verbesserung der Rahmenbedingungen </vt:lpstr>
      <vt:lpstr>Zulagen</vt:lpstr>
      <vt:lpstr>Qualifizierung von Seiteneinsteigenden</vt:lpstr>
      <vt:lpstr>Bedarfsgerechte Kommunikationskanäle </vt:lpstr>
      <vt:lpstr>Lehrkräftewerbung, Initiativen und Beratungsangebote</vt:lpstr>
      <vt:lpstr>Lehrkräftewerbung, Initiativen und Beratungsangebote</vt:lpstr>
      <vt:lpstr>Weitere Bausteine zur Unterrichtsabsicherung  </vt:lpstr>
      <vt:lpstr>Maßnahmen zur Schulleitungs- und Lehrkräfteentlastung    </vt:lpstr>
      <vt:lpstr>Stipendienprogramm</vt:lpstr>
      <vt:lpstr>Lernassistenzkräfte</vt:lpstr>
      <vt:lpstr>FSJ-Schule</vt:lpstr>
      <vt:lpstr>Die neue Bildungsamtserwerbsverordnung (BAEV)</vt:lpstr>
      <vt:lpstr>Qualifizierung von Seiteneinsteigenden für das Unterrichtsfach Sport (Bachelor Studium Sport an der Europäischen Sport Akademie [ESAB])</vt:lpstr>
      <vt:lpstr>PowerPoint-Präsentation</vt:lpstr>
      <vt:lpstr>Anpassung des amtlichen Regelwerks für deutsche Rechtschreibung</vt:lpstr>
      <vt:lpstr>Schulpsychologische Beratung</vt:lpstr>
      <vt:lpstr>PowerPoint-Präsentation</vt:lpstr>
      <vt:lpstr>Aktualisierung des Grundwortschatzes für die Grundschule </vt:lpstr>
      <vt:lpstr>Veränderung der Zeugnisse in den Jahrgangsstufen 3 und 4 im Fach Deutsch in der Primarstufe</vt:lpstr>
      <vt:lpstr>Schulschwimmen</vt:lpstr>
      <vt:lpstr>Abitur - Hinweise zum Aufgabenpool des IQB</vt:lpstr>
      <vt:lpstr>Ab dem SJ 2024/2025 werden neue Rahmenlehrpläne für die beruflichen Schulen mit Wirkung vom 1. August 2024 durch Änderung der VVRLPcM in Kraft gesetzt.</vt:lpstr>
      <vt:lpstr>PowerPoint-Präsentation</vt:lpstr>
      <vt:lpstr>Wir wünschen Ihnen und Ihren Kolleginnen und Kollegen  einen erfolgreichen Start in das neue Schuljahr.  Ihr MBJS</vt:lpstr>
    </vt:vector>
  </TitlesOfParts>
  <Company>ZIT-BB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Scheller, Nancy</dc:creator>
  <cp:lastModifiedBy>Brendebach, Dr. Martin</cp:lastModifiedBy>
  <cp:revision>1443</cp:revision>
  <cp:lastPrinted>2024-08-01T09:33:35Z</cp:lastPrinted>
  <dcterms:created xsi:type="dcterms:W3CDTF">2020-04-14T12:42:26Z</dcterms:created>
  <dcterms:modified xsi:type="dcterms:W3CDTF">2024-08-22T15:22:59Z</dcterms:modified>
</cp:coreProperties>
</file>